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Ташкент развивается, становится больше интересный мероприятий, фестивалей,...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Мы предоставляем широкий спектр услуг, из-за этого было решено использовать гибридный вариант бизнес модели</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Однако что бы мероприятие стало незабываемым, требуется пот и кровь, многих - организаторов, волонтеров, поставщиков, постановщиков и тд.</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Independent Event Creators
    Who: Young organizers (18–35), creatives, students, community builders
    Needs: Affordable, flexible venues for hackathons, meetups, exhibitions, parties
    Pain Points: Lack of centralized platform, high upfront costs, lack of transparency
    Motivation: Build their own community, create memorable events, gain visibility
2. Professional Event Planners &amp; Agencies
    Who: Corporate event managers, wedding planners, production teams
    Needs: Verified venues with scalable capacity, clear logistics, fast booking
    Pain Points: Manual venue scouting, non-standardized pricing, legal/contractual friction
    Motivation: Reduce operational risks and save time while pleasing high-end clients
3. Small Business Owners &amp; Influencers
    Who: Studio owners, micro-entrepreneurs, local brands, content creators
    Needs: Short-term space for launches, pop-ups, content shoots
    Pain Points: High rental deposits, inconsistent communication with landlords
    Motivation: Grow brand presence, experiment with in-person formats
4. Venue Owners (Secondary Audience)
    Who: Owners of studios, cafes, industrial halls, cultural centers, campuses
    Needs: Consistent bookings, exposure to a younger audience, minimal friction
    Pain Points: Low visibility, high seasonality, unreliable tenants
    Motivation: Monetize underused space, join creative ecosystem, build reputation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Psychographics: creative, value community &amp; uniqueness
139documentarycenter
moctab
nukus.89
oz.tashkent
sahna standup
kettu
acdfuz
ayda tuda
itv
we project media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recognize that planning an event is a significant time investment.
In fact, it can take anywhere from 40 to 120 times more time than the actual event itself.
This statistic highlights the complexity and effort involved in organizing successful events.
Understanding this can help us allocate resources and time more effectively in our planning processes.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centralized platform for discovering and booking event spaces across Uzbekistan and beyond.
Empower independent organizers and creatives with access to affordable, flexible, and verified venues.
Digitize the rental process — search, inquiry, booking, payment, and feedback — through an intuitive UI/UX.
Introduce trust mechanisms such as ratings, reviews, and an escrow-style payment model to reduce risks for both sides.
Build a community-driven ecosystem of event creators and venue partners, supported by educational content and partnerships.
Support niche events (hackathons, raves, art installations, workshops) that often don’t fit into conventional rental pipelines.
We are not an event planning agency — we provide the infrastructure, not full-service planning.
We do not own or manage the venues — we facilitate the connection between organizers and space providers.
We are not a ticketing platform — we focus on space, not attendee management or ticket sales.
We are not a social network, but we may support community features that enhance discovery and trust.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slideLayout" Target="../slideLayouts/slideLayout1.xml"/><Relationship Id="rId1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image" Target="../media/image-15-16.png"/><Relationship Id="rId17" Type="http://schemas.openxmlformats.org/officeDocument/2006/relationships/image" Target="../media/image-15-17.png"/><Relationship Id="rId18" Type="http://schemas.openxmlformats.org/officeDocument/2006/relationships/slideLayout" Target="../slideLayouts/slideLayout1.xml"/><Relationship Id="rId1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slideLayout" Target="../slideLayouts/slideLayout1.xml"/><Relationship Id="rId11"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slideLayout" Target="../slideLayouts/slideLayout1.xml"/><Relationship Id="rId9"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slideLayout" Target="../slideLayouts/slideLayout1.xml"/><Relationship Id="rId10"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0101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1657350" y="647700"/>
            <a:ext cx="5886450" cy="3924300"/>
          </a:xfrm>
          <a:prstGeom prst="rect">
            <a:avLst/>
          </a:prstGeom>
        </p:spPr>
      </p:pic>
      <p:pic>
        <p:nvPicPr>
          <p:cNvPr id="4" name="Image 1" descr="preencoded.png">    </p:cNvPr>
          <p:cNvPicPr>
            <a:picLocks noChangeAspect="1"/>
          </p:cNvPicPr>
          <p:nvPr/>
        </p:nvPicPr>
        <p:blipFill>
          <a:blip r:embed="rId2"/>
          <a:stretch>
            <a:fillRect/>
          </a:stretch>
        </p:blipFill>
        <p:spPr>
          <a:xfrm>
            <a:off x="2424113" y="304800"/>
            <a:ext cx="2819400" cy="1881187"/>
          </a:xfrm>
          <a:prstGeom prst="rect">
            <a:avLst/>
          </a:prstGeom>
        </p:spPr>
      </p:pic>
      <p:pic>
        <p:nvPicPr>
          <p:cNvPr id="5" name="Image 2" descr="preencoded.png">    </p:cNvPr>
          <p:cNvPicPr>
            <a:picLocks noChangeAspect="1"/>
          </p:cNvPicPr>
          <p:nvPr/>
        </p:nvPicPr>
        <p:blipFill>
          <a:blip r:embed="rId3"/>
          <a:stretch>
            <a:fillRect/>
          </a:stretch>
        </p:blipFill>
        <p:spPr>
          <a:xfrm>
            <a:off x="309563" y="2419350"/>
            <a:ext cx="3143250" cy="2381250"/>
          </a:xfrm>
          <a:prstGeom prst="rect">
            <a:avLst/>
          </a:prstGeom>
        </p:spPr>
      </p:pic>
      <p:pic>
        <p:nvPicPr>
          <p:cNvPr id="6" name="Image 3" descr="preencoded.png">    </p:cNvPr>
          <p:cNvPicPr>
            <a:picLocks noChangeAspect="1"/>
          </p:cNvPicPr>
          <p:nvPr/>
        </p:nvPicPr>
        <p:blipFill>
          <a:blip r:embed="rId4"/>
          <a:stretch>
            <a:fillRect/>
          </a:stretch>
        </p:blipFill>
        <p:spPr>
          <a:xfrm>
            <a:off x="5795963" y="0"/>
            <a:ext cx="3406366" cy="2825634"/>
          </a:xfrm>
          <a:prstGeom prst="rect">
            <a:avLst/>
          </a:prstGeom>
        </p:spPr>
      </p:pic>
      <p:pic>
        <p:nvPicPr>
          <p:cNvPr id="7" name="Image 4" descr="preencoded.png">    </p:cNvPr>
          <p:cNvPicPr>
            <a:picLocks noChangeAspect="1"/>
          </p:cNvPicPr>
          <p:nvPr/>
        </p:nvPicPr>
        <p:blipFill>
          <a:blip r:embed="rId5"/>
          <a:stretch>
            <a:fillRect/>
          </a:stretch>
        </p:blipFill>
        <p:spPr>
          <a:xfrm>
            <a:off x="6400800" y="2247900"/>
            <a:ext cx="2300288" cy="2847975"/>
          </a:xfrm>
          <a:prstGeom prst="rect">
            <a:avLst/>
          </a:prstGeom>
        </p:spPr>
      </p:pic>
      <p:pic>
        <p:nvPicPr>
          <p:cNvPr id="8" name="Image 5" descr="preencoded.png">    </p:cNvPr>
          <p:cNvPicPr>
            <a:picLocks noChangeAspect="1"/>
          </p:cNvPicPr>
          <p:nvPr/>
        </p:nvPicPr>
        <p:blipFill>
          <a:blip r:embed="rId6"/>
          <a:stretch>
            <a:fillRect/>
          </a:stretch>
        </p:blipFill>
        <p:spPr>
          <a:xfrm>
            <a:off x="2438400" y="1847850"/>
            <a:ext cx="3464604" cy="2328920"/>
          </a:xfrm>
          <a:prstGeom prst="rect">
            <a:avLst/>
          </a:prstGeom>
        </p:spPr>
      </p:pic>
      <p:pic>
        <p:nvPicPr>
          <p:cNvPr id="9" name="Image 6" descr="preencoded.png">    </p:cNvPr>
          <p:cNvPicPr>
            <a:picLocks noChangeAspect="1"/>
          </p:cNvPicPr>
          <p:nvPr/>
        </p:nvPicPr>
        <p:blipFill>
          <a:blip r:embed="rId7"/>
          <a:stretch>
            <a:fillRect/>
          </a:stretch>
        </p:blipFill>
        <p:spPr>
          <a:xfrm>
            <a:off x="238125" y="-109537"/>
            <a:ext cx="2633852" cy="2809481"/>
          </a:xfrm>
          <a:prstGeom prst="rect">
            <a:avLst/>
          </a:prstGeom>
        </p:spPr>
      </p:pic>
      <p:pic>
        <p:nvPicPr>
          <p:cNvPr id="10" name="Image 7" descr="preencoded.png">    </p:cNvPr>
          <p:cNvPicPr>
            <a:picLocks noChangeAspect="1"/>
          </p:cNvPicPr>
          <p:nvPr/>
        </p:nvPicPr>
        <p:blipFill>
          <a:blip r:embed="rId8"/>
          <a:stretch>
            <a:fillRect/>
          </a:stretch>
        </p:blipFill>
        <p:spPr>
          <a:xfrm>
            <a:off x="4376737" y="100013"/>
            <a:ext cx="2938568" cy="1836383"/>
          </a:xfrm>
          <a:prstGeom prst="rect">
            <a:avLst/>
          </a:prstGeom>
        </p:spPr>
      </p:pic>
      <p:pic>
        <p:nvPicPr>
          <p:cNvPr id="11" name="Image 8" descr="preencoded.png">    </p:cNvPr>
          <p:cNvPicPr>
            <a:picLocks noChangeAspect="1"/>
          </p:cNvPicPr>
          <p:nvPr/>
        </p:nvPicPr>
        <p:blipFill>
          <a:blip r:embed="rId9"/>
          <a:stretch>
            <a:fillRect/>
          </a:stretch>
        </p:blipFill>
        <p:spPr>
          <a:xfrm>
            <a:off x="4081463" y="2338388"/>
            <a:ext cx="2717639" cy="2805113"/>
          </a:xfrm>
          <a:prstGeom prst="rect">
            <a:avLst/>
          </a:prstGeom>
        </p:spPr>
      </p:pic>
      <p:pic>
        <p:nvPicPr>
          <p:cNvPr id="12" name="Image 9" descr="preencoded.png">    </p:cNvPr>
          <p:cNvPicPr>
            <a:picLocks noChangeAspect="1"/>
          </p:cNvPicPr>
          <p:nvPr/>
        </p:nvPicPr>
        <p:blipFill>
          <a:blip r:embed="rId10"/>
          <a:stretch>
            <a:fillRect/>
          </a:stretch>
        </p:blipFill>
        <p:spPr>
          <a:xfrm>
            <a:off x="2085975" y="3805237"/>
            <a:ext cx="2316404" cy="13982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609600" y="4362450"/>
            <a:ext cx="5203031" cy="171450"/>
          </a:xfrm>
          <a:prstGeom prst="rect">
            <a:avLst/>
          </a:prstGeom>
          <a:noFill/>
          <a:ln/>
        </p:spPr>
      </p:sp>
      <p:pic>
        <p:nvPicPr>
          <p:cNvPr id="3" name="Image 0" descr="preencoded.png">    </p:cNvPr>
          <p:cNvPicPr>
            <a:picLocks noChangeAspect="1"/>
          </p:cNvPicPr>
          <p:nvPr/>
        </p:nvPicPr>
        <p:blipFill>
          <a:blip r:embed="rId1"/>
          <a:stretch>
            <a:fillRect/>
          </a:stretch>
        </p:blipFill>
        <p:spPr>
          <a:xfrm>
            <a:off x="800100" y="1662113"/>
            <a:ext cx="7543800" cy="1554221"/>
          </a:xfrm>
          <a:prstGeom prst="rect">
            <a:avLst/>
          </a:prstGeom>
        </p:spPr>
      </p:pic>
      <p:pic>
        <p:nvPicPr>
          <p:cNvPr id="4" name="Image 1" descr="preencoded.png">    </p:cNvPr>
          <p:cNvPicPr>
            <a:picLocks noChangeAspect="1"/>
          </p:cNvPicPr>
          <p:nvPr/>
        </p:nvPicPr>
        <p:blipFill>
          <a:blip r:embed="rId2"/>
          <a:stretch>
            <a:fillRect/>
          </a:stretch>
        </p:blipFill>
        <p:spPr>
          <a:xfrm>
            <a:off x="609600" y="4391025"/>
            <a:ext cx="222033" cy="124402"/>
          </a:xfrm>
          <a:prstGeom prst="rect">
            <a:avLst/>
          </a:prstGeom>
        </p:spPr>
      </p:pic>
      <p:sp>
        <p:nvSpPr>
          <p:cNvPr id="5" name="Text 1"/>
          <p:cNvSpPr/>
          <p:nvPr/>
        </p:nvSpPr>
        <p:spPr>
          <a:xfrm>
            <a:off x="609600" y="609600"/>
            <a:ext cx="3476625"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brand identity</a:t>
            </a:r>
            <a:endParaRPr lang="en-US" sz="3600" dirty="0"/>
          </a:p>
        </p:txBody>
      </p:sp>
      <p:sp>
        <p:nvSpPr>
          <p:cNvPr id="6" name="Text 2"/>
          <p:cNvSpPr/>
          <p:nvPr/>
        </p:nvSpPr>
        <p:spPr>
          <a:xfrm>
            <a:off x="609600" y="1404938"/>
            <a:ext cx="2614613" cy="171450"/>
          </a:xfrm>
          <a:prstGeom prst="rect">
            <a:avLst/>
          </a:prstGeom>
          <a:noFill/>
          <a:ln/>
        </p:spPr>
        <p:txBody>
          <a:bodyPr wrap="square" rtlCol="0" anchor="ctr"/>
          <a:lstStyle/>
          <a:p>
            <a:pPr algn="l" indent="0" marL="0">
              <a:lnSpc>
                <a:spcPts val="1350"/>
              </a:lnSpc>
              <a:buNone/>
            </a:pPr>
            <a:r>
              <a:rPr lang="en-US" sz="1125" spc="6" kern="0" dirty="0">
                <a:solidFill>
                  <a:srgbClr val="FFFFFF">
                    <a:alpha val="99000"/>
                  </a:srgbClr>
                </a:solidFill>
                <a:latin typeface="Outfit" pitchFamily="34" charset="0"/>
                <a:ea typeface="Outfit" pitchFamily="34" charset="-122"/>
                <a:cs typeface="Outfit" pitchFamily="34" charset="-120"/>
              </a:rPr>
              <a:t>Everything as simple as possible...</a:t>
            </a:r>
            <a:endParaRPr lang="en-US" sz="1125" dirty="0"/>
          </a:p>
        </p:txBody>
      </p:sp>
      <p:sp>
        <p:nvSpPr>
          <p:cNvPr id="7" name="Text 3"/>
          <p:cNvSpPr/>
          <p:nvPr/>
        </p:nvSpPr>
        <p:spPr>
          <a:xfrm>
            <a:off x="609600" y="3300413"/>
            <a:ext cx="4800600" cy="171450"/>
          </a:xfrm>
          <a:prstGeom prst="rect">
            <a:avLst/>
          </a:prstGeom>
          <a:noFill/>
          <a:ln/>
        </p:spPr>
        <p:txBody>
          <a:bodyPr wrap="square" rtlCol="0" anchor="ctr"/>
          <a:lstStyle/>
          <a:p>
            <a:pPr algn="l" indent="0" marL="0">
              <a:lnSpc>
                <a:spcPts val="1350"/>
              </a:lnSpc>
              <a:buNone/>
            </a:pPr>
            <a:r>
              <a:rPr lang="en-US" sz="1125" spc="6" kern="0" dirty="0">
                <a:solidFill>
                  <a:srgbClr val="FFFFFF">
                    <a:alpha val="99000"/>
                  </a:srgbClr>
                </a:solidFill>
                <a:latin typeface="Outfit" pitchFamily="34" charset="0"/>
                <a:ea typeface="Outfit" pitchFamily="34" charset="-122"/>
                <a:cs typeface="Outfit" pitchFamily="34" charset="-120"/>
              </a:rPr>
              <a:t>our values are Creativity, Transparency, Empowerment, Accessibility</a:t>
            </a:r>
            <a:endParaRPr lang="en-US" sz="1125" dirty="0"/>
          </a:p>
        </p:txBody>
      </p:sp>
      <p:sp>
        <p:nvSpPr>
          <p:cNvPr id="8" name="Text 4"/>
          <p:cNvSpPr/>
          <p:nvPr/>
        </p:nvSpPr>
        <p:spPr>
          <a:xfrm>
            <a:off x="916781" y="4362450"/>
            <a:ext cx="5353050" cy="171450"/>
          </a:xfrm>
          <a:prstGeom prst="rect">
            <a:avLst/>
          </a:prstGeom>
          <a:noFill/>
          <a:ln/>
        </p:spPr>
        <p:txBody>
          <a:bodyPr wrap="square" rtlCol="0" anchor="ctr"/>
          <a:lstStyle/>
          <a:p>
            <a:pPr algn="l" indent="0" marL="0">
              <a:lnSpc>
                <a:spcPts val="1350"/>
              </a:lnSpc>
              <a:buNone/>
            </a:pPr>
            <a:r>
              <a:rPr lang="en-US" sz="1125" spc="6" kern="0" dirty="0">
                <a:solidFill>
                  <a:srgbClr val="A3A3A3">
                    <a:alpha val="99000"/>
                  </a:srgbClr>
                </a:solidFill>
                <a:latin typeface="Outfit" pitchFamily="34" charset="0"/>
                <a:ea typeface="Outfit" pitchFamily="34" charset="-122"/>
                <a:cs typeface="Outfit" pitchFamily="34" charset="-120"/>
              </a:rPr>
              <a:t>4 words to describe joytop are young, energetic, community-focused, reliable</a:t>
            </a:r>
            <a:endParaRPr lang="en-US" sz="11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6124575" y="4214813"/>
            <a:ext cx="2905125" cy="557213"/>
          </a:xfrm>
          <a:prstGeom prst="rect">
            <a:avLst/>
          </a:prstGeom>
          <a:noFill/>
          <a:ln/>
        </p:spPr>
      </p:sp>
      <p:sp>
        <p:nvSpPr>
          <p:cNvPr id="3" name="Shape 1"/>
          <p:cNvSpPr/>
          <p:nvPr/>
        </p:nvSpPr>
        <p:spPr>
          <a:xfrm>
            <a:off x="166688" y="1795463"/>
            <a:ext cx="3009900" cy="557213"/>
          </a:xfrm>
          <a:prstGeom prst="rect">
            <a:avLst/>
          </a:prstGeom>
          <a:noFill/>
          <a:ln/>
        </p:spPr>
      </p:sp>
      <p:sp>
        <p:nvSpPr>
          <p:cNvPr id="4" name="Shape 2"/>
          <p:cNvSpPr/>
          <p:nvPr/>
        </p:nvSpPr>
        <p:spPr>
          <a:xfrm>
            <a:off x="3328988" y="3024188"/>
            <a:ext cx="2686050" cy="557213"/>
          </a:xfrm>
          <a:prstGeom prst="rect">
            <a:avLst/>
          </a:prstGeom>
          <a:noFill/>
          <a:ln/>
        </p:spPr>
      </p:sp>
      <p:pic>
        <p:nvPicPr>
          <p:cNvPr id="5" name="Image 0" descr="preencoded.png">    </p:cNvPr>
          <p:cNvPicPr>
            <a:picLocks noChangeAspect="1"/>
          </p:cNvPicPr>
          <p:nvPr/>
        </p:nvPicPr>
        <p:blipFill>
          <a:blip r:embed="rId1"/>
          <a:stretch>
            <a:fillRect/>
          </a:stretch>
        </p:blipFill>
        <p:spPr>
          <a:xfrm>
            <a:off x="0" y="14288"/>
            <a:ext cx="9144000" cy="5129213"/>
          </a:xfrm>
          <a:prstGeom prst="rect">
            <a:avLst/>
          </a:prstGeom>
        </p:spPr>
      </p:pic>
      <p:sp>
        <p:nvSpPr>
          <p:cNvPr id="6" name="Text 3"/>
          <p:cNvSpPr/>
          <p:nvPr/>
        </p:nvSpPr>
        <p:spPr>
          <a:xfrm>
            <a:off x="166688" y="0"/>
            <a:ext cx="457200" cy="1371600"/>
          </a:xfrm>
          <a:prstGeom prst="rect">
            <a:avLst/>
          </a:prstGeom>
          <a:noFill/>
          <a:ln/>
        </p:spPr>
        <p:txBody>
          <a:bodyPr wrap="square" rtlCol="0" anchor="ctr"/>
          <a:lstStyle/>
          <a:p>
            <a:pPr indent="0" marL="0">
              <a:buNone/>
            </a:pPr>
            <a:endParaRPr lang="en-US" dirty="0"/>
          </a:p>
        </p:txBody>
      </p:sp>
      <p:sp>
        <p:nvSpPr>
          <p:cNvPr id="7" name="Text 4"/>
          <p:cNvSpPr/>
          <p:nvPr/>
        </p:nvSpPr>
        <p:spPr>
          <a:xfrm>
            <a:off x="6648450" y="2676525"/>
            <a:ext cx="519113" cy="138113"/>
          </a:xfrm>
          <a:prstGeom prst="rect">
            <a:avLst/>
          </a:prstGeom>
          <a:noFill/>
          <a:ln/>
        </p:spPr>
        <p:txBody>
          <a:bodyPr wrap="square" rtlCol="0" anchor="ctr"/>
          <a:lstStyle/>
          <a:p>
            <a:pPr indent="0" marL="0">
              <a:buNone/>
            </a:pPr>
            <a:endParaRPr lang="en-US" dirty="0"/>
          </a:p>
        </p:txBody>
      </p:sp>
      <p:sp>
        <p:nvSpPr>
          <p:cNvPr id="8" name="Text 5"/>
          <p:cNvSpPr/>
          <p:nvPr/>
        </p:nvSpPr>
        <p:spPr>
          <a:xfrm>
            <a:off x="609600" y="609600"/>
            <a:ext cx="5295900" cy="871538"/>
          </a:xfrm>
          <a:prstGeom prst="rect">
            <a:avLst/>
          </a:prstGeom>
          <a:noFill/>
          <a:ln/>
        </p:spPr>
        <p:txBody>
          <a:bodyPr wrap="square" rtlCol="0" anchor="ctr"/>
          <a:lstStyle/>
          <a:p>
            <a:pPr algn="l" indent="0" marL="0">
              <a:lnSpc>
                <a:spcPts val="5400"/>
              </a:lnSpc>
              <a:buNone/>
            </a:pPr>
            <a:r>
              <a:rPr lang="en-US" sz="3600" b="1" spc="-72" kern="0" dirty="0">
                <a:solidFill>
                  <a:srgbClr val="FFFFFF">
                    <a:alpha val="99000"/>
                  </a:srgbClr>
                </a:solidFill>
                <a:latin typeface="Inter" pitchFamily="34" charset="0"/>
                <a:ea typeface="Inter" pitchFamily="34" charset="-122"/>
                <a:cs typeface="Inter" pitchFamily="34" charset="-120"/>
              </a:rPr>
              <a:t>go-to-market strategy</a:t>
            </a:r>
            <a:endParaRPr lang="en-US" sz="3600" dirty="0"/>
          </a:p>
          <a:p>
            <a:pPr algn="l" indent="0" marL="0">
              <a:lnSpc>
                <a:spcPts val="5400"/>
              </a:lnSpc>
              <a:buNone/>
            </a:pPr>
            <a:r>
              <a:rPr lang="en-US" sz="1500" b="1" spc="-72" kern="0" dirty="0">
                <a:solidFill>
                  <a:srgbClr val="A3A3A3">
                    <a:alpha val="99000"/>
                  </a:srgbClr>
                </a:solidFill>
                <a:latin typeface="Inter" pitchFamily="34" charset="0"/>
                <a:ea typeface="Inter" pitchFamily="34" charset="-122"/>
                <a:cs typeface="Inter" pitchFamily="34" charset="-120"/>
              </a:rPr>
              <a:t>How We Will Launch JoyTop and Drive Growth</a:t>
            </a:r>
            <a:endParaRPr lang="en-US" sz="3600" dirty="0"/>
          </a:p>
        </p:txBody>
      </p:sp>
      <p:sp>
        <p:nvSpPr>
          <p:cNvPr id="9" name="Text 6"/>
          <p:cNvSpPr/>
          <p:nvPr/>
        </p:nvSpPr>
        <p:spPr>
          <a:xfrm>
            <a:off x="3328988" y="3024188"/>
            <a:ext cx="3143250" cy="119063"/>
          </a:xfrm>
          <a:prstGeom prst="rect">
            <a:avLst/>
          </a:prstGeom>
          <a:noFill/>
          <a:ln/>
        </p:spPr>
        <p:txBody>
          <a:bodyPr wrap="square" rtlCol="0" anchor="ctr"/>
          <a:lstStyle/>
          <a:p>
            <a:pPr algn="l" indent="0" marL="0">
              <a:lnSpc>
                <a:spcPts val="945"/>
              </a:lnSpc>
              <a:buNone/>
            </a:pPr>
            <a:r>
              <a:rPr lang="en-US" sz="750" b="1" dirty="0">
                <a:solidFill>
                  <a:srgbClr val="FFFFFF">
                    <a:alpha val="99000"/>
                  </a:srgbClr>
                </a:solidFill>
                <a:latin typeface="Outfit" pitchFamily="34" charset="0"/>
                <a:ea typeface="Outfit" pitchFamily="34" charset="-122"/>
                <a:cs typeface="Outfit" pitchFamily="34" charset="-120"/>
              </a:rPr>
              <a:t>Partnerships &amp; Collaborations</a:t>
            </a:r>
            <a:endParaRPr lang="en-US" sz="750" dirty="0"/>
          </a:p>
        </p:txBody>
      </p:sp>
      <p:sp>
        <p:nvSpPr>
          <p:cNvPr id="10" name="Text 7"/>
          <p:cNvSpPr/>
          <p:nvPr/>
        </p:nvSpPr>
        <p:spPr>
          <a:xfrm>
            <a:off x="3328988" y="3200400"/>
            <a:ext cx="3143250" cy="381000"/>
          </a:xfrm>
          <a:prstGeom prst="rect">
            <a:avLst/>
          </a:prstGeom>
          <a:noFill/>
          <a:ln/>
        </p:spPr>
        <p:txBody>
          <a:bodyPr wrap="square" rtlCol="0" anchor="ctr"/>
          <a:lstStyle/>
          <a:p>
            <a:pPr algn="l" marL="342900" indent="-342900">
              <a:lnSpc>
                <a:spcPts val="1500"/>
              </a:lnSpc>
              <a:buSzPct val="100000"/>
              <a:buChar char="•"/>
            </a:pPr>
            <a:r>
              <a:rPr lang="en-US" sz="750" dirty="0">
                <a:solidFill>
                  <a:srgbClr val="FFFFFF">
                    <a:alpha val="99000"/>
                  </a:srgbClr>
                </a:solidFill>
                <a:latin typeface="Outfit" pitchFamily="34" charset="0"/>
                <a:ea typeface="Outfit" pitchFamily="34" charset="-122"/>
                <a:cs typeface="Outfit" pitchFamily="34" charset="-120"/>
              </a:rPr>
              <a:t>Partner with event agencies, influencers, and key organizers.</a:t>
            </a:r>
            <a:endParaRPr lang="en-US" sz="750" dirty="0"/>
          </a:p>
          <a:p>
            <a:pPr algn="l" marL="342900" indent="-342900">
              <a:lnSpc>
                <a:spcPts val="1500"/>
              </a:lnSpc>
              <a:buSzPct val="100000"/>
              <a:buChar char="•"/>
            </a:pPr>
            <a:r>
              <a:rPr lang="en-US" sz="750" dirty="0">
                <a:solidFill>
                  <a:srgbClr val="FFFFFF">
                    <a:alpha val="99000"/>
                  </a:srgbClr>
                </a:solidFill>
                <a:latin typeface="Outfit" pitchFamily="34" charset="0"/>
                <a:ea typeface="Outfit" pitchFamily="34" charset="-122"/>
                <a:cs typeface="Outfit" pitchFamily="34" charset="-120"/>
              </a:rPr>
              <a:t>Direct sales and promotions to attract early users.</a:t>
            </a:r>
            <a:endParaRPr lang="en-US" sz="750" dirty="0"/>
          </a:p>
        </p:txBody>
      </p:sp>
      <p:sp>
        <p:nvSpPr>
          <p:cNvPr id="11" name="Text 8"/>
          <p:cNvSpPr/>
          <p:nvPr/>
        </p:nvSpPr>
        <p:spPr>
          <a:xfrm>
            <a:off x="166688" y="1795463"/>
            <a:ext cx="3467100" cy="119063"/>
          </a:xfrm>
          <a:prstGeom prst="rect">
            <a:avLst/>
          </a:prstGeom>
          <a:noFill/>
          <a:ln/>
        </p:spPr>
        <p:txBody>
          <a:bodyPr wrap="square" rtlCol="0" anchor="ctr"/>
          <a:lstStyle/>
          <a:p>
            <a:pPr algn="l" indent="0" marL="0">
              <a:lnSpc>
                <a:spcPts val="945"/>
              </a:lnSpc>
              <a:buNone/>
            </a:pPr>
            <a:r>
              <a:rPr lang="en-US" sz="750" b="1" dirty="0">
                <a:solidFill>
                  <a:srgbClr val="FFFFFF">
                    <a:alpha val="99000"/>
                  </a:srgbClr>
                </a:solidFill>
                <a:latin typeface="Outfit" pitchFamily="34" charset="0"/>
                <a:ea typeface="Outfit" pitchFamily="34" charset="-122"/>
                <a:cs typeface="Outfit" pitchFamily="34" charset="-120"/>
              </a:rPr>
              <a:t>Digital Marketing</a:t>
            </a:r>
            <a:endParaRPr lang="en-US" sz="750" dirty="0"/>
          </a:p>
        </p:txBody>
      </p:sp>
      <p:sp>
        <p:nvSpPr>
          <p:cNvPr id="12" name="Text 9"/>
          <p:cNvSpPr/>
          <p:nvPr/>
        </p:nvSpPr>
        <p:spPr>
          <a:xfrm>
            <a:off x="166688" y="1971675"/>
            <a:ext cx="3467100" cy="381000"/>
          </a:xfrm>
          <a:prstGeom prst="rect">
            <a:avLst/>
          </a:prstGeom>
          <a:noFill/>
          <a:ln/>
        </p:spPr>
        <p:txBody>
          <a:bodyPr wrap="square" rtlCol="0" anchor="ctr"/>
          <a:lstStyle/>
          <a:p>
            <a:pPr algn="l" marL="342900" indent="-342900">
              <a:lnSpc>
                <a:spcPts val="1500"/>
              </a:lnSpc>
              <a:buSzPct val="100000"/>
              <a:buChar char="•"/>
            </a:pPr>
            <a:r>
              <a:rPr lang="en-US" sz="750" dirty="0">
                <a:solidFill>
                  <a:srgbClr val="FFFFFF">
                    <a:alpha val="99000"/>
                  </a:srgbClr>
                </a:solidFill>
                <a:latin typeface="Outfit" pitchFamily="34" charset="0"/>
                <a:ea typeface="Outfit" pitchFamily="34" charset="-122"/>
                <a:cs typeface="Outfit" pitchFamily="34" charset="-120"/>
              </a:rPr>
              <a:t>Targeted advertising on social media (Instagram, TikTok, Facebook).</a:t>
            </a:r>
            <a:endParaRPr lang="en-US" sz="750" dirty="0"/>
          </a:p>
          <a:p>
            <a:pPr algn="l" marL="342900" indent="-342900">
              <a:lnSpc>
                <a:spcPts val="1500"/>
              </a:lnSpc>
              <a:buSzPct val="100000"/>
              <a:buChar char="•"/>
            </a:pPr>
            <a:r>
              <a:rPr lang="en-US" sz="750" dirty="0">
                <a:solidFill>
                  <a:srgbClr val="FFFFFF">
                    <a:alpha val="99000"/>
                  </a:srgbClr>
                </a:solidFill>
                <a:latin typeface="Outfit" pitchFamily="34" charset="0"/>
                <a:ea typeface="Outfit" pitchFamily="34" charset="-122"/>
                <a:cs typeface="Outfit" pitchFamily="34" charset="-120"/>
              </a:rPr>
              <a:t>Content marketing: Create videos and articles to educate users.</a:t>
            </a:r>
            <a:endParaRPr lang="en-US" sz="750" dirty="0"/>
          </a:p>
        </p:txBody>
      </p:sp>
      <p:sp>
        <p:nvSpPr>
          <p:cNvPr id="13" name="Text 10"/>
          <p:cNvSpPr/>
          <p:nvPr/>
        </p:nvSpPr>
        <p:spPr>
          <a:xfrm>
            <a:off x="6124575" y="4214813"/>
            <a:ext cx="3362325" cy="119063"/>
          </a:xfrm>
          <a:prstGeom prst="rect">
            <a:avLst/>
          </a:prstGeom>
          <a:noFill/>
          <a:ln/>
        </p:spPr>
        <p:txBody>
          <a:bodyPr wrap="square" rtlCol="0" anchor="ctr"/>
          <a:lstStyle/>
          <a:p>
            <a:pPr algn="l" indent="0" marL="0">
              <a:lnSpc>
                <a:spcPts val="945"/>
              </a:lnSpc>
              <a:buNone/>
            </a:pPr>
            <a:r>
              <a:rPr lang="en-US" sz="750" b="1" dirty="0">
                <a:solidFill>
                  <a:srgbClr val="FFFFFF">
                    <a:alpha val="99000"/>
                  </a:srgbClr>
                </a:solidFill>
                <a:latin typeface="Outfit" pitchFamily="34" charset="0"/>
                <a:ea typeface="Outfit" pitchFamily="34" charset="-122"/>
                <a:cs typeface="Outfit" pitchFamily="34" charset="-120"/>
              </a:rPr>
              <a:t>Customer Acquisition</a:t>
            </a:r>
            <a:endParaRPr lang="en-US" sz="750" dirty="0"/>
          </a:p>
        </p:txBody>
      </p:sp>
      <p:sp>
        <p:nvSpPr>
          <p:cNvPr id="14" name="Text 11"/>
          <p:cNvSpPr/>
          <p:nvPr/>
        </p:nvSpPr>
        <p:spPr>
          <a:xfrm>
            <a:off x="6124575" y="4391025"/>
            <a:ext cx="3362325" cy="381000"/>
          </a:xfrm>
          <a:prstGeom prst="rect">
            <a:avLst/>
          </a:prstGeom>
          <a:noFill/>
          <a:ln/>
        </p:spPr>
        <p:txBody>
          <a:bodyPr wrap="square" rtlCol="0" anchor="ctr"/>
          <a:lstStyle/>
          <a:p>
            <a:pPr algn="l" marL="342900" indent="-342900">
              <a:lnSpc>
                <a:spcPts val="1500"/>
              </a:lnSpc>
              <a:buSzPct val="100000"/>
              <a:buChar char="•"/>
            </a:pPr>
            <a:r>
              <a:rPr lang="en-US" sz="750" dirty="0">
                <a:solidFill>
                  <a:srgbClr val="FFFFFF">
                    <a:alpha val="99000"/>
                  </a:srgbClr>
                </a:solidFill>
                <a:latin typeface="Outfit" pitchFamily="34" charset="0"/>
                <a:ea typeface="Outfit" pitchFamily="34" charset="-122"/>
                <a:cs typeface="Outfit" pitchFamily="34" charset="-120"/>
              </a:rPr>
              <a:t>Launch pilot programs to test the platform with a select audience.</a:t>
            </a:r>
            <a:endParaRPr lang="en-US" sz="750" dirty="0"/>
          </a:p>
          <a:p>
            <a:pPr algn="l" marL="342900" indent="-342900">
              <a:lnSpc>
                <a:spcPts val="1500"/>
              </a:lnSpc>
              <a:buSzPct val="100000"/>
              <a:buChar char="•"/>
            </a:pPr>
            <a:r>
              <a:rPr lang="en-US" sz="750" dirty="0">
                <a:solidFill>
                  <a:srgbClr val="FFFFFF">
                    <a:alpha val="99000"/>
                  </a:srgbClr>
                </a:solidFill>
                <a:latin typeface="Outfit" pitchFamily="34" charset="0"/>
                <a:ea typeface="Outfit" pitchFamily="34" charset="-122"/>
                <a:cs typeface="Outfit" pitchFamily="34" charset="-120"/>
              </a:rPr>
              <a:t>Implement referral programs and bonuses for early users.</a:t>
            </a:r>
            <a:endParaRPr lang="en-US" sz="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1114425" y="2552700"/>
            <a:ext cx="1428750" cy="2038350"/>
          </a:xfrm>
          <a:prstGeom prst="rect">
            <a:avLst/>
          </a:prstGeom>
          <a:noFill/>
          <a:ln/>
        </p:spPr>
      </p:sp>
      <p:sp>
        <p:nvSpPr>
          <p:cNvPr id="3" name="Shape 1"/>
          <p:cNvSpPr/>
          <p:nvPr/>
        </p:nvSpPr>
        <p:spPr>
          <a:xfrm>
            <a:off x="3176588" y="1990725"/>
            <a:ext cx="1433513" cy="2600325"/>
          </a:xfrm>
          <a:prstGeom prst="rect">
            <a:avLst/>
          </a:prstGeom>
          <a:noFill/>
          <a:ln/>
        </p:spPr>
      </p:sp>
      <p:sp>
        <p:nvSpPr>
          <p:cNvPr id="4" name="Shape 2"/>
          <p:cNvSpPr/>
          <p:nvPr/>
        </p:nvSpPr>
        <p:spPr>
          <a:xfrm>
            <a:off x="5248275" y="1600200"/>
            <a:ext cx="1428750" cy="2990850"/>
          </a:xfrm>
          <a:prstGeom prst="rect">
            <a:avLst/>
          </a:prstGeom>
          <a:noFill/>
          <a:ln/>
        </p:spPr>
      </p:sp>
      <p:sp>
        <p:nvSpPr>
          <p:cNvPr id="5" name="Shape 3"/>
          <p:cNvSpPr/>
          <p:nvPr/>
        </p:nvSpPr>
        <p:spPr>
          <a:xfrm>
            <a:off x="7310438" y="781050"/>
            <a:ext cx="1428750" cy="3810000"/>
          </a:xfrm>
          <a:prstGeom prst="rect">
            <a:avLst/>
          </a:prstGeom>
          <a:noFill/>
          <a:ln/>
        </p:spPr>
      </p:sp>
      <p:pic>
        <p:nvPicPr>
          <p:cNvPr id="6" name="Image 0" descr="preencoded.png">    </p:cNvPr>
          <p:cNvPicPr>
            <a:picLocks noChangeAspect="1"/>
          </p:cNvPicPr>
          <p:nvPr/>
        </p:nvPicPr>
        <p:blipFill>
          <a:blip r:embed="rId1"/>
          <a:stretch>
            <a:fillRect/>
          </a:stretch>
        </p:blipFill>
        <p:spPr>
          <a:xfrm>
            <a:off x="1414463" y="4543425"/>
            <a:ext cx="6661003" cy="424081"/>
          </a:xfrm>
          <a:prstGeom prst="rect">
            <a:avLst/>
          </a:prstGeom>
        </p:spPr>
      </p:pic>
      <p:pic>
        <p:nvPicPr>
          <p:cNvPr id="7" name="Image 1" descr="preencoded.png">    </p:cNvPr>
          <p:cNvPicPr>
            <a:picLocks noChangeAspect="1"/>
          </p:cNvPicPr>
          <p:nvPr/>
        </p:nvPicPr>
        <p:blipFill>
          <a:blip r:embed="rId2"/>
          <a:stretch>
            <a:fillRect/>
          </a:stretch>
        </p:blipFill>
        <p:spPr>
          <a:xfrm>
            <a:off x="7310438" y="1733550"/>
            <a:ext cx="714375" cy="2857500"/>
          </a:xfrm>
          <a:prstGeom prst="rect">
            <a:avLst/>
          </a:prstGeom>
        </p:spPr>
      </p:pic>
      <p:pic>
        <p:nvPicPr>
          <p:cNvPr id="8" name="Image 2" descr="preencoded.png">    </p:cNvPr>
          <p:cNvPicPr>
            <a:picLocks noChangeAspect="1"/>
          </p:cNvPicPr>
          <p:nvPr/>
        </p:nvPicPr>
        <p:blipFill>
          <a:blip r:embed="rId3"/>
          <a:stretch>
            <a:fillRect/>
          </a:stretch>
        </p:blipFill>
        <p:spPr>
          <a:xfrm>
            <a:off x="5248275" y="2209800"/>
            <a:ext cx="714375" cy="2381250"/>
          </a:xfrm>
          <a:prstGeom prst="rect">
            <a:avLst/>
          </a:prstGeom>
        </p:spPr>
      </p:pic>
      <p:pic>
        <p:nvPicPr>
          <p:cNvPr id="9" name="Image 3" descr="preencoded.png">    </p:cNvPr>
          <p:cNvPicPr>
            <a:picLocks noChangeAspect="1"/>
          </p:cNvPicPr>
          <p:nvPr/>
        </p:nvPicPr>
        <p:blipFill>
          <a:blip r:embed="rId4"/>
          <a:stretch>
            <a:fillRect/>
          </a:stretch>
        </p:blipFill>
        <p:spPr>
          <a:xfrm>
            <a:off x="3176588" y="2686050"/>
            <a:ext cx="714375" cy="1905000"/>
          </a:xfrm>
          <a:prstGeom prst="rect">
            <a:avLst/>
          </a:prstGeom>
        </p:spPr>
      </p:pic>
      <p:pic>
        <p:nvPicPr>
          <p:cNvPr id="10" name="Image 4" descr="preencoded.png">    </p:cNvPr>
          <p:cNvPicPr>
            <a:picLocks noChangeAspect="1"/>
          </p:cNvPicPr>
          <p:nvPr/>
        </p:nvPicPr>
        <p:blipFill>
          <a:blip r:embed="rId5"/>
          <a:stretch>
            <a:fillRect/>
          </a:stretch>
        </p:blipFill>
        <p:spPr>
          <a:xfrm>
            <a:off x="1114425" y="3162300"/>
            <a:ext cx="714375" cy="1428750"/>
          </a:xfrm>
          <a:prstGeom prst="rect">
            <a:avLst/>
          </a:prstGeom>
        </p:spPr>
      </p:pic>
      <p:sp>
        <p:nvSpPr>
          <p:cNvPr id="11" name="Text 4"/>
          <p:cNvSpPr/>
          <p:nvPr/>
        </p:nvSpPr>
        <p:spPr>
          <a:xfrm>
            <a:off x="609600" y="609600"/>
            <a:ext cx="4538663"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long-term strategy</a:t>
            </a:r>
            <a:endParaRPr lang="en-US" sz="3600" dirty="0"/>
          </a:p>
        </p:txBody>
      </p:sp>
      <p:sp>
        <p:nvSpPr>
          <p:cNvPr id="12" name="Text 5"/>
          <p:cNvSpPr/>
          <p:nvPr/>
        </p:nvSpPr>
        <p:spPr>
          <a:xfrm>
            <a:off x="7310438" y="781050"/>
            <a:ext cx="1885950" cy="857250"/>
          </a:xfrm>
          <a:prstGeom prst="rect">
            <a:avLst/>
          </a:prstGeom>
          <a:noFill/>
          <a:ln/>
        </p:spPr>
        <p:txBody>
          <a:bodyPr wrap="square" rtlCol="0" anchor="ctr"/>
          <a:lstStyle/>
          <a:p>
            <a:pPr algn="l" indent="0" marL="0">
              <a:lnSpc>
                <a:spcPts val="675"/>
              </a:lnSpc>
              <a:buNone/>
            </a:pPr>
            <a:r>
              <a:rPr lang="en-US" sz="563" b="1" spc="3" kern="0" dirty="0">
                <a:solidFill>
                  <a:srgbClr val="FFFFFF">
                    <a:alpha val="99000"/>
                  </a:srgbClr>
                </a:solidFill>
                <a:latin typeface="Inter" pitchFamily="34" charset="0"/>
                <a:ea typeface="Inter" pitchFamily="34" charset="-122"/>
                <a:cs typeface="Inter" pitchFamily="34" charset="-120"/>
              </a:rPr>
              <a:t>Brand Expansion and Recognition:</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Strengthen brand presence through strategic marketing campaigns.</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Build partnerships with major industry players and key influencers to enhance brand credibility and recognition.</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Create a strong, recognizable brand that resonates with the target audience and establishes trust.</a:t>
            </a:r>
            <a:endParaRPr lang="en-US" sz="563" dirty="0"/>
          </a:p>
        </p:txBody>
      </p:sp>
      <p:sp>
        <p:nvSpPr>
          <p:cNvPr id="13" name="Text 6"/>
          <p:cNvSpPr/>
          <p:nvPr/>
        </p:nvSpPr>
        <p:spPr>
          <a:xfrm>
            <a:off x="5248275" y="1600200"/>
            <a:ext cx="1885950" cy="514350"/>
          </a:xfrm>
          <a:prstGeom prst="rect">
            <a:avLst/>
          </a:prstGeom>
          <a:noFill/>
          <a:ln/>
        </p:spPr>
        <p:txBody>
          <a:bodyPr wrap="square" rtlCol="0" anchor="ctr"/>
          <a:lstStyle/>
          <a:p>
            <a:pPr algn="l" indent="0" marL="0">
              <a:lnSpc>
                <a:spcPts val="675"/>
              </a:lnSpc>
              <a:buNone/>
            </a:pPr>
            <a:r>
              <a:rPr lang="en-US" sz="563" b="1" spc="3" kern="0" dirty="0">
                <a:solidFill>
                  <a:srgbClr val="FFFFFF">
                    <a:alpha val="99000"/>
                  </a:srgbClr>
                </a:solidFill>
                <a:latin typeface="Inter" pitchFamily="34" charset="0"/>
                <a:ea typeface="Inter" pitchFamily="34" charset="-122"/>
                <a:cs typeface="Inter" pitchFamily="34" charset="-120"/>
              </a:rPr>
              <a:t>Growth Strategy:</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Scale to new cities and regions.</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Expand the partner network and attract new venue owners.</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Organize proprietary events through the platform.</a:t>
            </a:r>
            <a:endParaRPr lang="en-US" sz="563" dirty="0"/>
          </a:p>
        </p:txBody>
      </p:sp>
      <p:sp>
        <p:nvSpPr>
          <p:cNvPr id="14" name="Text 7"/>
          <p:cNvSpPr/>
          <p:nvPr/>
        </p:nvSpPr>
        <p:spPr>
          <a:xfrm>
            <a:off x="3176588" y="1990725"/>
            <a:ext cx="1890712" cy="600075"/>
          </a:xfrm>
          <a:prstGeom prst="rect">
            <a:avLst/>
          </a:prstGeom>
          <a:noFill/>
          <a:ln/>
        </p:spPr>
        <p:txBody>
          <a:bodyPr wrap="square" rtlCol="0" anchor="ctr"/>
          <a:lstStyle/>
          <a:p>
            <a:pPr algn="l" indent="0" marL="0">
              <a:lnSpc>
                <a:spcPts val="675"/>
              </a:lnSpc>
              <a:buNone/>
            </a:pPr>
            <a:r>
              <a:rPr lang="en-US" sz="563" b="1" spc="3" kern="0" dirty="0">
                <a:solidFill>
                  <a:srgbClr val="FFFFFF">
                    <a:alpha val="99000"/>
                  </a:srgbClr>
                </a:solidFill>
                <a:latin typeface="Inter" pitchFamily="34" charset="0"/>
                <a:ea typeface="Inter" pitchFamily="34" charset="-122"/>
                <a:cs typeface="Inter" pitchFamily="34" charset="-120"/>
              </a:rPr>
              <a:t>Product Development:</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Introduce additional features such as analytics and personalized recommendations.</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Continuously improve the user experience based on feedback and analytics.</a:t>
            </a:r>
            <a:endParaRPr lang="en-US" sz="563" dirty="0"/>
          </a:p>
        </p:txBody>
      </p:sp>
      <p:sp>
        <p:nvSpPr>
          <p:cNvPr id="15" name="Text 8"/>
          <p:cNvSpPr/>
          <p:nvPr/>
        </p:nvSpPr>
        <p:spPr>
          <a:xfrm>
            <a:off x="1114425" y="2552700"/>
            <a:ext cx="1885950" cy="514350"/>
          </a:xfrm>
          <a:prstGeom prst="rect">
            <a:avLst/>
          </a:prstGeom>
          <a:noFill/>
          <a:ln/>
        </p:spPr>
        <p:txBody>
          <a:bodyPr wrap="square" rtlCol="0" anchor="ctr"/>
          <a:lstStyle/>
          <a:p>
            <a:pPr algn="l" indent="0" marL="0">
              <a:lnSpc>
                <a:spcPts val="675"/>
              </a:lnSpc>
              <a:buNone/>
            </a:pPr>
            <a:r>
              <a:rPr lang="en-US" sz="563" b="1" spc="3" kern="0" dirty="0">
                <a:solidFill>
                  <a:srgbClr val="FFFFFF">
                    <a:alpha val="99000"/>
                  </a:srgbClr>
                </a:solidFill>
                <a:latin typeface="Inter" pitchFamily="34" charset="0"/>
                <a:ea typeface="Inter" pitchFamily="34" charset="-122"/>
                <a:cs typeface="Inter" pitchFamily="34" charset="-120"/>
              </a:rPr>
              <a:t>Sustainability and Leadership:</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Ensure high transaction security and enhance platform technologies to protect users.</a:t>
            </a:r>
            <a:endParaRPr lang="en-US" sz="563" dirty="0"/>
          </a:p>
          <a:p>
            <a:pPr algn="l" marL="342900" indent="-342900">
              <a:lnSpc>
                <a:spcPts val="675"/>
              </a:lnSpc>
              <a:buSzPct val="100000"/>
              <a:buChar char="•"/>
            </a:pPr>
            <a:r>
              <a:rPr lang="en-US" sz="563" spc="3" kern="0" dirty="0">
                <a:solidFill>
                  <a:srgbClr val="FFFFFF">
                    <a:alpha val="99000"/>
                  </a:srgbClr>
                </a:solidFill>
                <a:latin typeface="Inter" pitchFamily="34" charset="0"/>
                <a:ea typeface="Inter" pitchFamily="34" charset="-122"/>
                <a:cs typeface="Inter" pitchFamily="34" charset="-120"/>
              </a:rPr>
              <a:t>Build and maintain an active user community.</a:t>
            </a:r>
            <a:endParaRPr lang="en-US" sz="56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01010"/>
        </a:solidFill>
      </p:bgPr>
    </p:bg>
    <p:spTree>
      <p:nvGrpSpPr>
        <p:cNvPr id="1" name=""/>
        <p:cNvGrpSpPr/>
        <p:nvPr/>
      </p:nvGrpSpPr>
      <p:grpSpPr>
        <a:xfrm>
          <a:off x="0" y="0"/>
          <a:ext cx="0" cy="0"/>
          <a:chOff x="0" y="0"/>
          <a:chExt cx="0" cy="0"/>
        </a:xfrm>
      </p:grpSpPr>
      <p:sp>
        <p:nvSpPr>
          <p:cNvPr id="2" name="Text 0"/>
          <p:cNvSpPr/>
          <p:nvPr/>
        </p:nvSpPr>
        <p:spPr>
          <a:xfrm>
            <a:off x="2828925" y="2447925"/>
            <a:ext cx="3943350" cy="252413"/>
          </a:xfrm>
          <a:prstGeom prst="rect">
            <a:avLst/>
          </a:prstGeom>
          <a:noFill/>
          <a:ln/>
        </p:spPr>
        <p:txBody>
          <a:bodyPr wrap="square" rtlCol="0" anchor="ctr"/>
          <a:lstStyle/>
          <a:p>
            <a:pPr algn="l" indent="0" marL="0">
              <a:lnSpc>
                <a:spcPts val="1980"/>
              </a:lnSpc>
              <a:buNone/>
            </a:pPr>
            <a:r>
              <a:rPr lang="en-US" sz="1650" b="1" spc="8" kern="0" dirty="0">
                <a:solidFill>
                  <a:srgbClr val="FFFFFF">
                    <a:alpha val="99000"/>
                  </a:srgbClr>
                </a:solidFill>
                <a:latin typeface="Inter" pitchFamily="34" charset="0"/>
                <a:ea typeface="Inter" pitchFamily="34" charset="-122"/>
                <a:cs typeface="Inter" pitchFamily="34" charset="-120"/>
              </a:rPr>
              <a:t>CHIEF TECHNOLOGICAL OFFICER</a:t>
            </a:r>
            <a:endParaRPr lang="en-US" sz="1650" dirty="0"/>
          </a:p>
        </p:txBody>
      </p:sp>
      <p:sp>
        <p:nvSpPr>
          <p:cNvPr id="3" name="Text 1"/>
          <p:cNvSpPr/>
          <p:nvPr/>
        </p:nvSpPr>
        <p:spPr>
          <a:xfrm>
            <a:off x="3571875" y="2700338"/>
            <a:ext cx="2457450" cy="200025"/>
          </a:xfrm>
          <a:prstGeom prst="rect">
            <a:avLst/>
          </a:prstGeom>
          <a:noFill/>
          <a:ln/>
        </p:spPr>
        <p:txBody>
          <a:bodyPr wrap="square" rtlCol="0" anchor="ctr"/>
          <a:lstStyle/>
          <a:p>
            <a:pPr algn="l" indent="0" marL="0">
              <a:lnSpc>
                <a:spcPts val="1575"/>
              </a:lnSpc>
              <a:buNone/>
            </a:pPr>
            <a:r>
              <a:rPr lang="en-US" sz="1313" b="1" spc="7" kern="0" dirty="0">
                <a:solidFill>
                  <a:srgbClr val="A3A3A3">
                    <a:alpha val="99000"/>
                  </a:srgbClr>
                </a:solidFill>
                <a:latin typeface="Inter" pitchFamily="34" charset="0"/>
                <a:ea typeface="Inter" pitchFamily="34" charset="-122"/>
                <a:cs typeface="Inter" pitchFamily="34" charset="-120"/>
              </a:rPr>
              <a:t>ASADBEK FAZLIDDINOV</a:t>
            </a:r>
            <a:endParaRPr lang="en-US" sz="1313"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0101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66713" y="609600"/>
            <a:ext cx="1900248" cy="4019550"/>
          </a:xfrm>
          <a:prstGeom prst="rect">
            <a:avLst/>
          </a:prstGeom>
        </p:spPr>
      </p:pic>
      <p:pic>
        <p:nvPicPr>
          <p:cNvPr id="3" name="Image 1" descr="preencoded.png">    </p:cNvPr>
          <p:cNvPicPr>
            <a:picLocks noChangeAspect="1"/>
          </p:cNvPicPr>
          <p:nvPr/>
        </p:nvPicPr>
        <p:blipFill>
          <a:blip r:embed="rId2"/>
          <a:stretch>
            <a:fillRect/>
          </a:stretch>
        </p:blipFill>
        <p:spPr>
          <a:xfrm>
            <a:off x="2319348" y="1333500"/>
            <a:ext cx="4595813" cy="3295650"/>
          </a:xfrm>
          <a:prstGeom prst="rect">
            <a:avLst/>
          </a:prstGeom>
        </p:spPr>
      </p:pic>
      <p:pic>
        <p:nvPicPr>
          <p:cNvPr id="4" name="Image 2" descr="preencoded.png">    </p:cNvPr>
          <p:cNvPicPr>
            <a:picLocks noChangeAspect="1"/>
          </p:cNvPicPr>
          <p:nvPr/>
        </p:nvPicPr>
        <p:blipFill>
          <a:blip r:embed="rId3"/>
          <a:stretch>
            <a:fillRect/>
          </a:stretch>
        </p:blipFill>
        <p:spPr>
          <a:xfrm>
            <a:off x="6967549" y="609600"/>
            <a:ext cx="1900249" cy="40195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933450" y="1804988"/>
            <a:ext cx="1250156" cy="1537097"/>
          </a:xfrm>
          <a:prstGeom prst="rect">
            <a:avLst/>
          </a:prstGeom>
          <a:noFill/>
          <a:ln/>
        </p:spPr>
      </p:sp>
      <p:sp>
        <p:nvSpPr>
          <p:cNvPr id="3" name="Shape 1"/>
          <p:cNvSpPr/>
          <p:nvPr/>
        </p:nvSpPr>
        <p:spPr>
          <a:xfrm>
            <a:off x="3086100" y="438150"/>
            <a:ext cx="5572125" cy="4270736"/>
          </a:xfrm>
          <a:prstGeom prst="rect">
            <a:avLst/>
          </a:prstGeom>
          <a:noFill/>
          <a:ln/>
        </p:spPr>
      </p:sp>
      <p:sp>
        <p:nvSpPr>
          <p:cNvPr id="4" name="Shape 2"/>
          <p:cNvSpPr/>
          <p:nvPr/>
        </p:nvSpPr>
        <p:spPr>
          <a:xfrm>
            <a:off x="4021510" y="4470760"/>
            <a:ext cx="3701303" cy="238125"/>
          </a:xfrm>
          <a:prstGeom prst="rect">
            <a:avLst/>
          </a:prstGeom>
          <a:noFill/>
          <a:ln/>
        </p:spPr>
      </p:sp>
      <p:sp>
        <p:nvSpPr>
          <p:cNvPr id="5" name="Shape 3"/>
          <p:cNvSpPr/>
          <p:nvPr/>
        </p:nvSpPr>
        <p:spPr>
          <a:xfrm>
            <a:off x="5136810" y="4470760"/>
            <a:ext cx="869411" cy="238125"/>
          </a:xfrm>
          <a:prstGeom prst="rect">
            <a:avLst/>
          </a:prstGeom>
          <a:noFill/>
          <a:ln/>
        </p:spPr>
      </p:sp>
      <p:sp>
        <p:nvSpPr>
          <p:cNvPr id="6" name="Shape 4"/>
          <p:cNvSpPr/>
          <p:nvPr/>
        </p:nvSpPr>
        <p:spPr>
          <a:xfrm>
            <a:off x="6287209" y="4470760"/>
            <a:ext cx="868866" cy="238125"/>
          </a:xfrm>
          <a:prstGeom prst="rect">
            <a:avLst/>
          </a:prstGeom>
          <a:noFill/>
          <a:ln/>
        </p:spPr>
      </p:sp>
      <p:sp>
        <p:nvSpPr>
          <p:cNvPr id="7" name="Shape 5"/>
          <p:cNvSpPr/>
          <p:nvPr/>
        </p:nvSpPr>
        <p:spPr>
          <a:xfrm>
            <a:off x="7437062" y="4504283"/>
            <a:ext cx="285750" cy="171074"/>
          </a:xfrm>
          <a:prstGeom prst="rect">
            <a:avLst/>
          </a:prstGeom>
          <a:noFill/>
          <a:ln/>
        </p:spPr>
      </p:sp>
      <p:sp>
        <p:nvSpPr>
          <p:cNvPr id="8" name="Shape 6"/>
          <p:cNvSpPr/>
          <p:nvPr/>
        </p:nvSpPr>
        <p:spPr>
          <a:xfrm>
            <a:off x="7437062" y="4504283"/>
            <a:ext cx="285750" cy="171074"/>
          </a:xfrm>
          <a:prstGeom prst="rect">
            <a:avLst/>
          </a:prstGeom>
          <a:noFill/>
          <a:ln/>
        </p:spPr>
      </p:sp>
      <p:pic>
        <p:nvPicPr>
          <p:cNvPr id="9" name="Image 0" descr="preencoded.png">    </p:cNvPr>
          <p:cNvPicPr>
            <a:picLocks noChangeAspect="1"/>
          </p:cNvPicPr>
          <p:nvPr/>
        </p:nvPicPr>
        <p:blipFill>
          <a:blip r:embed="rId1"/>
          <a:stretch>
            <a:fillRect/>
          </a:stretch>
        </p:blipFill>
        <p:spPr>
          <a:xfrm>
            <a:off x="3086100" y="438150"/>
            <a:ext cx="5572125" cy="3889736"/>
          </a:xfrm>
          <a:prstGeom prst="rect">
            <a:avLst/>
          </a:prstGeom>
        </p:spPr>
      </p:pic>
      <p:pic>
        <p:nvPicPr>
          <p:cNvPr id="10" name="Image 1" descr="preencoded.png">    </p:cNvPr>
          <p:cNvPicPr>
            <a:picLocks noChangeAspect="1"/>
          </p:cNvPicPr>
          <p:nvPr/>
        </p:nvPicPr>
        <p:blipFill>
          <a:blip r:embed="rId2"/>
          <a:stretch>
            <a:fillRect/>
          </a:stretch>
        </p:blipFill>
        <p:spPr>
          <a:xfrm>
            <a:off x="4021510" y="4470760"/>
            <a:ext cx="834313" cy="238125"/>
          </a:xfrm>
          <a:prstGeom prst="rect">
            <a:avLst/>
          </a:prstGeom>
        </p:spPr>
      </p:pic>
      <p:pic>
        <p:nvPicPr>
          <p:cNvPr id="11" name="Image 2" descr="preencoded.png">    </p:cNvPr>
          <p:cNvPicPr>
            <a:picLocks noChangeAspect="1"/>
          </p:cNvPicPr>
          <p:nvPr/>
        </p:nvPicPr>
        <p:blipFill>
          <a:blip r:embed="rId3"/>
          <a:stretch>
            <a:fillRect/>
          </a:stretch>
        </p:blipFill>
        <p:spPr>
          <a:xfrm>
            <a:off x="7450315" y="4505316"/>
            <a:ext cx="259242" cy="88357"/>
          </a:xfrm>
          <a:prstGeom prst="rect">
            <a:avLst/>
          </a:prstGeom>
        </p:spPr>
      </p:pic>
      <p:pic>
        <p:nvPicPr>
          <p:cNvPr id="12" name="Image 3" descr="preencoded.png">    </p:cNvPr>
          <p:cNvPicPr>
            <a:picLocks noChangeAspect="1"/>
          </p:cNvPicPr>
          <p:nvPr/>
        </p:nvPicPr>
        <p:blipFill>
          <a:blip r:embed="rId4"/>
          <a:stretch>
            <a:fillRect/>
          </a:stretch>
        </p:blipFill>
        <p:spPr>
          <a:xfrm>
            <a:off x="7438632" y="4616267"/>
            <a:ext cx="257756" cy="58048"/>
          </a:xfrm>
          <a:prstGeom prst="rect">
            <a:avLst/>
          </a:prstGeom>
        </p:spPr>
      </p:pic>
      <p:pic>
        <p:nvPicPr>
          <p:cNvPr id="13" name="Image 4" descr="preencoded.png">    </p:cNvPr>
          <p:cNvPicPr>
            <a:picLocks noChangeAspect="1"/>
          </p:cNvPicPr>
          <p:nvPr/>
        </p:nvPicPr>
        <p:blipFill>
          <a:blip r:embed="rId5"/>
          <a:stretch>
            <a:fillRect/>
          </a:stretch>
        </p:blipFill>
        <p:spPr>
          <a:xfrm>
            <a:off x="7668285" y="4610677"/>
            <a:ext cx="52969" cy="52178"/>
          </a:xfrm>
          <a:prstGeom prst="rect">
            <a:avLst/>
          </a:prstGeom>
        </p:spPr>
      </p:pic>
      <p:pic>
        <p:nvPicPr>
          <p:cNvPr id="14" name="Image 5" descr="preencoded.png">    </p:cNvPr>
          <p:cNvPicPr>
            <a:picLocks noChangeAspect="1"/>
          </p:cNvPicPr>
          <p:nvPr/>
        </p:nvPicPr>
        <p:blipFill>
          <a:blip r:embed="rId6"/>
          <a:stretch>
            <a:fillRect/>
          </a:stretch>
        </p:blipFill>
        <p:spPr>
          <a:xfrm>
            <a:off x="7064464" y="4567079"/>
            <a:ext cx="85274" cy="91143"/>
          </a:xfrm>
          <a:prstGeom prst="rect">
            <a:avLst/>
          </a:prstGeom>
        </p:spPr>
      </p:pic>
      <p:pic>
        <p:nvPicPr>
          <p:cNvPr id="15" name="Image 6" descr="preencoded.png">    </p:cNvPr>
          <p:cNvPicPr>
            <a:picLocks noChangeAspect="1"/>
          </p:cNvPicPr>
          <p:nvPr/>
        </p:nvPicPr>
        <p:blipFill>
          <a:blip r:embed="rId7"/>
          <a:stretch>
            <a:fillRect/>
          </a:stretch>
        </p:blipFill>
        <p:spPr>
          <a:xfrm>
            <a:off x="6984985" y="4567079"/>
            <a:ext cx="73189" cy="91143"/>
          </a:xfrm>
          <a:prstGeom prst="rect">
            <a:avLst/>
          </a:prstGeom>
        </p:spPr>
      </p:pic>
      <p:pic>
        <p:nvPicPr>
          <p:cNvPr id="16" name="Image 7" descr="preencoded.png">    </p:cNvPr>
          <p:cNvPicPr>
            <a:picLocks noChangeAspect="1"/>
          </p:cNvPicPr>
          <p:nvPr/>
        </p:nvPicPr>
        <p:blipFill>
          <a:blip r:embed="rId8"/>
          <a:stretch>
            <a:fillRect/>
          </a:stretch>
        </p:blipFill>
        <p:spPr>
          <a:xfrm>
            <a:off x="6899672" y="4567079"/>
            <a:ext cx="77505" cy="91143"/>
          </a:xfrm>
          <a:prstGeom prst="rect">
            <a:avLst/>
          </a:prstGeom>
        </p:spPr>
      </p:pic>
      <p:pic>
        <p:nvPicPr>
          <p:cNvPr id="17" name="Image 8" descr="preencoded.png">    </p:cNvPr>
          <p:cNvPicPr>
            <a:picLocks noChangeAspect="1"/>
          </p:cNvPicPr>
          <p:nvPr/>
        </p:nvPicPr>
        <p:blipFill>
          <a:blip r:embed="rId9"/>
          <a:stretch>
            <a:fillRect/>
          </a:stretch>
        </p:blipFill>
        <p:spPr>
          <a:xfrm>
            <a:off x="6805678" y="4531863"/>
            <a:ext cx="87690" cy="126355"/>
          </a:xfrm>
          <a:prstGeom prst="rect">
            <a:avLst/>
          </a:prstGeom>
        </p:spPr>
      </p:pic>
      <p:pic>
        <p:nvPicPr>
          <p:cNvPr id="18" name="Image 9" descr="preencoded.png">    </p:cNvPr>
          <p:cNvPicPr>
            <a:picLocks noChangeAspect="1"/>
          </p:cNvPicPr>
          <p:nvPr/>
        </p:nvPicPr>
        <p:blipFill>
          <a:blip r:embed="rId10"/>
          <a:stretch>
            <a:fillRect/>
          </a:stretch>
        </p:blipFill>
        <p:spPr>
          <a:xfrm>
            <a:off x="6709095" y="4567079"/>
            <a:ext cx="85274" cy="91143"/>
          </a:xfrm>
          <a:prstGeom prst="rect">
            <a:avLst/>
          </a:prstGeom>
        </p:spPr>
      </p:pic>
      <p:pic>
        <p:nvPicPr>
          <p:cNvPr id="19" name="Image 10" descr="preencoded.png">    </p:cNvPr>
          <p:cNvPicPr>
            <a:picLocks noChangeAspect="1"/>
          </p:cNvPicPr>
          <p:nvPr/>
        </p:nvPicPr>
        <p:blipFill>
          <a:blip r:embed="rId11"/>
          <a:stretch>
            <a:fillRect/>
          </a:stretch>
        </p:blipFill>
        <p:spPr>
          <a:xfrm>
            <a:off x="6656398" y="4567256"/>
            <a:ext cx="54029" cy="88209"/>
          </a:xfrm>
          <a:prstGeom prst="rect">
            <a:avLst/>
          </a:prstGeom>
        </p:spPr>
      </p:pic>
      <p:pic>
        <p:nvPicPr>
          <p:cNvPr id="20" name="Image 11" descr="preencoded.png">    </p:cNvPr>
          <p:cNvPicPr>
            <a:picLocks noChangeAspect="1"/>
          </p:cNvPicPr>
          <p:nvPr/>
        </p:nvPicPr>
        <p:blipFill>
          <a:blip r:embed="rId12"/>
          <a:stretch>
            <a:fillRect/>
          </a:stretch>
        </p:blipFill>
        <p:spPr>
          <a:xfrm>
            <a:off x="6616524" y="4529793"/>
            <a:ext cx="25547" cy="125667"/>
          </a:xfrm>
          <a:prstGeom prst="rect">
            <a:avLst/>
          </a:prstGeom>
        </p:spPr>
      </p:pic>
      <p:pic>
        <p:nvPicPr>
          <p:cNvPr id="21" name="Image 12" descr="preencoded.png">    </p:cNvPr>
          <p:cNvPicPr>
            <a:picLocks noChangeAspect="1"/>
          </p:cNvPicPr>
          <p:nvPr/>
        </p:nvPicPr>
        <p:blipFill>
          <a:blip r:embed="rId13"/>
          <a:stretch>
            <a:fillRect/>
          </a:stretch>
        </p:blipFill>
        <p:spPr>
          <a:xfrm>
            <a:off x="6533315" y="4531863"/>
            <a:ext cx="75088" cy="123592"/>
          </a:xfrm>
          <a:prstGeom prst="rect">
            <a:avLst/>
          </a:prstGeom>
        </p:spPr>
      </p:pic>
      <p:pic>
        <p:nvPicPr>
          <p:cNvPr id="22" name="Image 13" descr="preencoded.png">    </p:cNvPr>
          <p:cNvPicPr>
            <a:picLocks noChangeAspect="1"/>
          </p:cNvPicPr>
          <p:nvPr/>
        </p:nvPicPr>
        <p:blipFill>
          <a:blip r:embed="rId14"/>
          <a:stretch>
            <a:fillRect/>
          </a:stretch>
        </p:blipFill>
        <p:spPr>
          <a:xfrm>
            <a:off x="6287207" y="4470760"/>
            <a:ext cx="183719" cy="229809"/>
          </a:xfrm>
          <a:prstGeom prst="rect">
            <a:avLst/>
          </a:prstGeom>
        </p:spPr>
      </p:pic>
      <p:pic>
        <p:nvPicPr>
          <p:cNvPr id="23" name="Image 14" descr="preencoded.png">    </p:cNvPr>
          <p:cNvPicPr>
            <a:picLocks noChangeAspect="1"/>
          </p:cNvPicPr>
          <p:nvPr/>
        </p:nvPicPr>
        <p:blipFill>
          <a:blip r:embed="rId15"/>
          <a:stretch>
            <a:fillRect/>
          </a:stretch>
        </p:blipFill>
        <p:spPr>
          <a:xfrm>
            <a:off x="6287207" y="4470760"/>
            <a:ext cx="183726" cy="229809"/>
          </a:xfrm>
          <a:prstGeom prst="rect">
            <a:avLst/>
          </a:prstGeom>
        </p:spPr>
      </p:pic>
      <p:pic>
        <p:nvPicPr>
          <p:cNvPr id="24" name="Image 15" descr="preencoded.png">    </p:cNvPr>
          <p:cNvPicPr>
            <a:picLocks noChangeAspect="1"/>
          </p:cNvPicPr>
          <p:nvPr/>
        </p:nvPicPr>
        <p:blipFill>
          <a:blip r:embed="rId16"/>
          <a:stretch>
            <a:fillRect/>
          </a:stretch>
        </p:blipFill>
        <p:spPr>
          <a:xfrm>
            <a:off x="5136810" y="4470760"/>
            <a:ext cx="236000" cy="238125"/>
          </a:xfrm>
          <a:prstGeom prst="rect">
            <a:avLst/>
          </a:prstGeom>
        </p:spPr>
      </p:pic>
      <p:pic>
        <p:nvPicPr>
          <p:cNvPr id="25" name="Image 16" descr="preencoded.png">    </p:cNvPr>
          <p:cNvPicPr>
            <a:picLocks noChangeAspect="1"/>
          </p:cNvPicPr>
          <p:nvPr/>
        </p:nvPicPr>
        <p:blipFill>
          <a:blip r:embed="rId17"/>
          <a:stretch>
            <a:fillRect/>
          </a:stretch>
        </p:blipFill>
        <p:spPr>
          <a:xfrm>
            <a:off x="933450" y="1804988"/>
            <a:ext cx="1250156" cy="1250156"/>
          </a:xfrm>
          <a:prstGeom prst="rect">
            <a:avLst/>
          </a:prstGeom>
        </p:spPr>
      </p:pic>
      <p:sp>
        <p:nvSpPr>
          <p:cNvPr id="26" name="Text 7"/>
          <p:cNvSpPr/>
          <p:nvPr/>
        </p:nvSpPr>
        <p:spPr>
          <a:xfrm>
            <a:off x="1081088" y="657225"/>
            <a:ext cx="1404938"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mvp</a:t>
            </a:r>
            <a:endParaRPr lang="en-US" sz="3600" dirty="0"/>
          </a:p>
        </p:txBody>
      </p:sp>
      <p:sp>
        <p:nvSpPr>
          <p:cNvPr id="27" name="Text 8"/>
          <p:cNvSpPr/>
          <p:nvPr/>
        </p:nvSpPr>
        <p:spPr>
          <a:xfrm>
            <a:off x="5444247" y="4489810"/>
            <a:ext cx="1019175" cy="200025"/>
          </a:xfrm>
          <a:prstGeom prst="rect">
            <a:avLst/>
          </a:prstGeom>
          <a:noFill/>
          <a:ln/>
        </p:spPr>
        <p:txBody>
          <a:bodyPr wrap="square" rtlCol="0" anchor="ctr"/>
          <a:lstStyle/>
          <a:p>
            <a:pPr algn="l" indent="0" marL="0">
              <a:lnSpc>
                <a:spcPts val="1575"/>
              </a:lnSpc>
              <a:buNone/>
            </a:pPr>
            <a:r>
              <a:rPr lang="en-US" sz="1313" spc="7" kern="0" dirty="0">
                <a:solidFill>
                  <a:srgbClr val="A3A3A3">
                    <a:alpha val="99000"/>
                  </a:srgbClr>
                </a:solidFill>
                <a:latin typeface="Inter" pitchFamily="34" charset="0"/>
                <a:ea typeface="Inter" pitchFamily="34" charset="-122"/>
                <a:cs typeface="Inter" pitchFamily="34" charset="-120"/>
              </a:rPr>
              <a:t>Python</a:t>
            </a:r>
            <a:endParaRPr lang="en-US" sz="1313" dirty="0"/>
          </a:p>
        </p:txBody>
      </p:sp>
      <p:sp>
        <p:nvSpPr>
          <p:cNvPr id="28" name="Text 9"/>
          <p:cNvSpPr/>
          <p:nvPr/>
        </p:nvSpPr>
        <p:spPr>
          <a:xfrm>
            <a:off x="933450" y="3080147"/>
            <a:ext cx="1707356" cy="261937"/>
          </a:xfrm>
          <a:prstGeom prst="rect">
            <a:avLst/>
          </a:prstGeom>
          <a:noFill/>
          <a:ln/>
        </p:spPr>
        <p:txBody>
          <a:bodyPr wrap="square" rtlCol="0" anchor="ctr"/>
          <a:lstStyle/>
          <a:p>
            <a:pPr algn="ctr" indent="0" marL="0">
              <a:lnSpc>
                <a:spcPts val="2079"/>
              </a:lnSpc>
              <a:buNone/>
            </a:pPr>
            <a:r>
              <a:rPr lang="en-US" sz="1733" spc="9" kern="0" dirty="0">
                <a:solidFill>
                  <a:srgbClr val="FFFFFF">
                    <a:alpha val="99000"/>
                  </a:srgbClr>
                </a:solidFill>
                <a:latin typeface="Inter" pitchFamily="34" charset="0"/>
                <a:ea typeface="Inter" pitchFamily="34" charset="-122"/>
                <a:cs typeface="Inter" pitchFamily="34" charset="-120"/>
              </a:rPr>
              <a:t>scan me</a:t>
            </a:r>
            <a:endParaRPr lang="en-US" sz="1733"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101010"/>
        </a:solidFill>
      </p:bgPr>
    </p:bg>
    <p:spTree>
      <p:nvGrpSpPr>
        <p:cNvPr id="1" name=""/>
        <p:cNvGrpSpPr/>
        <p:nvPr/>
      </p:nvGrpSpPr>
      <p:grpSpPr>
        <a:xfrm>
          <a:off x="0" y="0"/>
          <a:ext cx="0" cy="0"/>
          <a:chOff x="0" y="0"/>
          <a:chExt cx="0" cy="0"/>
        </a:xfrm>
      </p:grpSpPr>
      <p:sp>
        <p:nvSpPr>
          <p:cNvPr id="2" name="Text 0"/>
          <p:cNvSpPr/>
          <p:nvPr/>
        </p:nvSpPr>
        <p:spPr>
          <a:xfrm>
            <a:off x="3176588" y="2447925"/>
            <a:ext cx="3248025" cy="252413"/>
          </a:xfrm>
          <a:prstGeom prst="rect">
            <a:avLst/>
          </a:prstGeom>
          <a:noFill/>
          <a:ln/>
        </p:spPr>
        <p:txBody>
          <a:bodyPr wrap="square" rtlCol="0" anchor="ctr"/>
          <a:lstStyle/>
          <a:p>
            <a:pPr algn="l" indent="0" marL="0">
              <a:lnSpc>
                <a:spcPts val="1980"/>
              </a:lnSpc>
              <a:buNone/>
            </a:pPr>
            <a:r>
              <a:rPr lang="en-US" sz="1650" b="1" spc="8" kern="0" dirty="0">
                <a:solidFill>
                  <a:srgbClr val="FFFFFF">
                    <a:alpha val="99000"/>
                  </a:srgbClr>
                </a:solidFill>
                <a:latin typeface="Inter" pitchFamily="34" charset="0"/>
                <a:ea typeface="Inter" pitchFamily="34" charset="-122"/>
                <a:cs typeface="Inter" pitchFamily="34" charset="-120"/>
              </a:rPr>
              <a:t>CHIEF FINANCIAL OFFICER</a:t>
            </a:r>
            <a:endParaRPr lang="en-US" sz="1650" dirty="0"/>
          </a:p>
        </p:txBody>
      </p:sp>
      <p:sp>
        <p:nvSpPr>
          <p:cNvPr id="3" name="Text 1"/>
          <p:cNvSpPr/>
          <p:nvPr/>
        </p:nvSpPr>
        <p:spPr>
          <a:xfrm>
            <a:off x="3424238" y="2700338"/>
            <a:ext cx="2757488" cy="200025"/>
          </a:xfrm>
          <a:prstGeom prst="rect">
            <a:avLst/>
          </a:prstGeom>
          <a:noFill/>
          <a:ln/>
        </p:spPr>
        <p:txBody>
          <a:bodyPr wrap="square" rtlCol="0" anchor="ctr"/>
          <a:lstStyle/>
          <a:p>
            <a:pPr algn="l" indent="0" marL="0">
              <a:lnSpc>
                <a:spcPts val="1575"/>
              </a:lnSpc>
              <a:buNone/>
            </a:pPr>
            <a:r>
              <a:rPr lang="en-US" sz="1313" b="1" spc="7" kern="0" dirty="0">
                <a:solidFill>
                  <a:srgbClr val="A3A3A3">
                    <a:alpha val="99000"/>
                  </a:srgbClr>
                </a:solidFill>
                <a:latin typeface="Inter" pitchFamily="34" charset="0"/>
                <a:ea typeface="Inter" pitchFamily="34" charset="-122"/>
                <a:cs typeface="Inter" pitchFamily="34" charset="-120"/>
              </a:rPr>
              <a:t>SAMANDAR KAMBARALIEV</a:t>
            </a:r>
            <a:endParaRPr lang="en-US" sz="1313"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101010"/>
        </a:solidFill>
      </p:bgPr>
    </p:bg>
    <p:spTree>
      <p:nvGrpSpPr>
        <p:cNvPr id="1" name=""/>
        <p:cNvGrpSpPr/>
        <p:nvPr/>
      </p:nvGrpSpPr>
      <p:grpSpPr>
        <a:xfrm>
          <a:off x="0" y="0"/>
          <a:ext cx="0" cy="0"/>
          <a:chOff x="0" y="0"/>
          <a:chExt cx="0" cy="0"/>
        </a:xfrm>
      </p:grpSpPr>
      <p:sp>
        <p:nvSpPr>
          <p:cNvPr id="3" name="Shape 0"/>
          <p:cNvSpPr/>
          <p:nvPr/>
        </p:nvSpPr>
        <p:spPr>
          <a:xfrm>
            <a:off x="609600" y="1695450"/>
            <a:ext cx="3490913" cy="3257550"/>
          </a:xfrm>
          <a:prstGeom prst="roundRect">
            <a:avLst>
              <a:gd name="adj" fmla="val 5614"/>
            </a:avLst>
          </a:prstGeom>
          <a:solidFill>
            <a:srgbClr val="101010"/>
          </a:solidFill>
          <a:ln w="25400">
            <a:solidFill>
              <a:srgbClr val="0C8AFF"/>
            </a:solidFill>
            <a:prstDash val="solid"/>
          </a:ln>
        </p:spPr>
      </p:sp>
      <p:sp>
        <p:nvSpPr>
          <p:cNvPr id="4" name="Shape 1"/>
          <p:cNvSpPr/>
          <p:nvPr/>
        </p:nvSpPr>
        <p:spPr>
          <a:xfrm>
            <a:off x="4248150" y="1700213"/>
            <a:ext cx="4286250" cy="1714500"/>
          </a:xfrm>
          <a:prstGeom prst="roundRect">
            <a:avLst>
              <a:gd name="adj" fmla="val 10667"/>
            </a:avLst>
          </a:prstGeom>
          <a:solidFill>
            <a:srgbClr val="101010"/>
          </a:solidFill>
          <a:ln w="25400">
            <a:solidFill>
              <a:srgbClr val="0C8AFF"/>
            </a:solidFill>
            <a:prstDash val="solid"/>
          </a:ln>
        </p:spPr>
      </p:sp>
      <p:sp>
        <p:nvSpPr>
          <p:cNvPr id="5" name="Shape 2"/>
          <p:cNvSpPr/>
          <p:nvPr/>
        </p:nvSpPr>
        <p:spPr>
          <a:xfrm>
            <a:off x="4248150" y="3476625"/>
            <a:ext cx="4286250" cy="1476375"/>
          </a:xfrm>
          <a:prstGeom prst="roundRect">
            <a:avLst>
              <a:gd name="adj" fmla="val 12387"/>
            </a:avLst>
          </a:prstGeom>
          <a:solidFill>
            <a:srgbClr val="101010"/>
          </a:solidFill>
          <a:ln w="25400">
            <a:solidFill>
              <a:srgbClr val="0C8AFF"/>
            </a:solidFill>
            <a:prstDash val="solid"/>
          </a:ln>
        </p:spPr>
      </p:sp>
      <p:sp>
        <p:nvSpPr>
          <p:cNvPr id="6" name="Shape 3"/>
          <p:cNvSpPr/>
          <p:nvPr/>
        </p:nvSpPr>
        <p:spPr>
          <a:xfrm>
            <a:off x="4343400" y="3571875"/>
            <a:ext cx="1924050" cy="238125"/>
          </a:xfrm>
          <a:prstGeom prst="rect">
            <a:avLst/>
          </a:prstGeom>
          <a:noFill/>
          <a:ln/>
        </p:spPr>
      </p:sp>
      <p:sp>
        <p:nvSpPr>
          <p:cNvPr id="7" name="Shape 4"/>
          <p:cNvSpPr/>
          <p:nvPr/>
        </p:nvSpPr>
        <p:spPr>
          <a:xfrm>
            <a:off x="4343400" y="1795463"/>
            <a:ext cx="1362075" cy="238125"/>
          </a:xfrm>
          <a:prstGeom prst="rect">
            <a:avLst/>
          </a:prstGeom>
          <a:noFill/>
          <a:ln/>
        </p:spPr>
      </p:sp>
      <p:sp>
        <p:nvSpPr>
          <p:cNvPr id="8" name="Shape 5"/>
          <p:cNvSpPr/>
          <p:nvPr/>
        </p:nvSpPr>
        <p:spPr>
          <a:xfrm>
            <a:off x="704850" y="1790700"/>
            <a:ext cx="3167063" cy="238125"/>
          </a:xfrm>
          <a:prstGeom prst="rect">
            <a:avLst/>
          </a:prstGeom>
          <a:noFill/>
          <a:ln/>
        </p:spPr>
      </p:sp>
      <p:pic>
        <p:nvPicPr>
          <p:cNvPr id="9" name="Image 0" descr="preencoded.png">    </p:cNvPr>
          <p:cNvPicPr>
            <a:picLocks noChangeAspect="1"/>
          </p:cNvPicPr>
          <p:nvPr/>
        </p:nvPicPr>
        <p:blipFill>
          <a:blip r:embed="rId1"/>
          <a:stretch>
            <a:fillRect/>
          </a:stretch>
        </p:blipFill>
        <p:spPr>
          <a:xfrm>
            <a:off x="4343400" y="3571875"/>
            <a:ext cx="238125" cy="238125"/>
          </a:xfrm>
          <a:prstGeom prst="rect">
            <a:avLst/>
          </a:prstGeom>
        </p:spPr>
      </p:pic>
      <p:pic>
        <p:nvPicPr>
          <p:cNvPr id="10" name="Image 1" descr="preencoded.png">    </p:cNvPr>
          <p:cNvPicPr>
            <a:picLocks noChangeAspect="1"/>
          </p:cNvPicPr>
          <p:nvPr/>
        </p:nvPicPr>
        <p:blipFill>
          <a:blip r:embed="rId2"/>
          <a:stretch>
            <a:fillRect/>
          </a:stretch>
        </p:blipFill>
        <p:spPr>
          <a:xfrm>
            <a:off x="4343400" y="1795463"/>
            <a:ext cx="238125" cy="238125"/>
          </a:xfrm>
          <a:prstGeom prst="rect">
            <a:avLst/>
          </a:prstGeom>
        </p:spPr>
      </p:pic>
      <p:pic>
        <p:nvPicPr>
          <p:cNvPr id="11" name="Image 2" descr="preencoded.png">    </p:cNvPr>
          <p:cNvPicPr>
            <a:picLocks noChangeAspect="1"/>
          </p:cNvPicPr>
          <p:nvPr/>
        </p:nvPicPr>
        <p:blipFill>
          <a:blip r:embed="rId3"/>
          <a:stretch>
            <a:fillRect/>
          </a:stretch>
        </p:blipFill>
        <p:spPr>
          <a:xfrm>
            <a:off x="704850" y="1790700"/>
            <a:ext cx="238125" cy="238125"/>
          </a:xfrm>
          <a:prstGeom prst="rect">
            <a:avLst/>
          </a:prstGeom>
        </p:spPr>
      </p:pic>
      <p:sp>
        <p:nvSpPr>
          <p:cNvPr id="12" name="Text 6"/>
          <p:cNvSpPr/>
          <p:nvPr/>
        </p:nvSpPr>
        <p:spPr>
          <a:xfrm>
            <a:off x="609600" y="609600"/>
            <a:ext cx="4986338" cy="102393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business model &amp; </a:t>
            </a:r>
            <a:pPr algn="l" indent="0" marL="0">
              <a:lnSpc>
                <a:spcPts val="4320"/>
              </a:lnSpc>
              <a:buNone/>
            </a:pPr>
            <a:r>
              <a:rPr lang="en-US" sz="3188" b="1" spc="-72" kern="0" dirty="0">
                <a:solidFill>
                  <a:srgbClr val="A3A3A3">
                    <a:alpha val="99000"/>
                  </a:srgbClr>
                </a:solidFill>
                <a:latin typeface="Inter" pitchFamily="34" charset="0"/>
                <a:ea typeface="Inter" pitchFamily="34" charset="-122"/>
                <a:cs typeface="Inter" pitchFamily="34" charset="-120"/>
              </a:rPr>
              <a:t>financial projections</a:t>
            </a:r>
            <a:endParaRPr lang="en-US" sz="3600" dirty="0"/>
          </a:p>
        </p:txBody>
      </p:sp>
      <p:sp>
        <p:nvSpPr>
          <p:cNvPr id="13" name="Text 7"/>
          <p:cNvSpPr/>
          <p:nvPr/>
        </p:nvSpPr>
        <p:spPr>
          <a:xfrm>
            <a:off x="5815013" y="1095375"/>
            <a:ext cx="485775" cy="138113"/>
          </a:xfrm>
          <a:prstGeom prst="rect">
            <a:avLst/>
          </a:prstGeom>
          <a:noFill/>
          <a:ln/>
        </p:spPr>
        <p:txBody>
          <a:bodyPr wrap="square" rtlCol="0" anchor="ctr"/>
          <a:lstStyle/>
          <a:p>
            <a:pPr indent="0" marL="0">
              <a:buNone/>
            </a:pPr>
            <a:endParaRPr lang="en-US" dirty="0"/>
          </a:p>
        </p:txBody>
      </p:sp>
      <p:sp>
        <p:nvSpPr>
          <p:cNvPr id="14" name="Text 8"/>
          <p:cNvSpPr/>
          <p:nvPr/>
        </p:nvSpPr>
        <p:spPr>
          <a:xfrm>
            <a:off x="4343400" y="3857625"/>
            <a:ext cx="3467100" cy="238125"/>
          </a:xfrm>
          <a:prstGeom prst="rect">
            <a:avLst/>
          </a:prstGeom>
          <a:noFill/>
          <a:ln/>
        </p:spPr>
        <p:txBody>
          <a:bodyPr wrap="square" rtlCol="0" anchor="ctr"/>
          <a:lstStyle/>
          <a:p>
            <a:pPr algn="l" indent="0" marL="0">
              <a:lnSpc>
                <a:spcPts val="1875"/>
              </a:lnSpc>
              <a:buNone/>
            </a:pPr>
            <a:r>
              <a:rPr lang="en-US" sz="900" i="1" spc="5" kern="0" dirty="0">
                <a:solidFill>
                  <a:srgbClr val="A3A3A3">
                    <a:alpha val="99000"/>
                  </a:srgbClr>
                </a:solidFill>
                <a:latin typeface="Inter" pitchFamily="34" charset="0"/>
                <a:ea typeface="Inter" pitchFamily="34" charset="-122"/>
                <a:cs typeface="Inter" pitchFamily="34" charset="-120"/>
              </a:rPr>
              <a:t>“Organizers can pay for additional services as needed.”</a:t>
            </a:r>
            <a:endParaRPr lang="en-US" sz="900" dirty="0"/>
          </a:p>
        </p:txBody>
      </p:sp>
      <p:sp>
        <p:nvSpPr>
          <p:cNvPr id="15" name="Text 9"/>
          <p:cNvSpPr/>
          <p:nvPr/>
        </p:nvSpPr>
        <p:spPr>
          <a:xfrm>
            <a:off x="4343400" y="4143375"/>
            <a:ext cx="2786063" cy="714375"/>
          </a:xfrm>
          <a:prstGeom prst="rect">
            <a:avLst/>
          </a:prstGeom>
          <a:noFill/>
          <a:ln/>
        </p:spPr>
        <p:txBody>
          <a:bodyPr wrap="square" rtlCol="0" anchor="ctr"/>
          <a:lstStyle/>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Hidden analytical data for spaceowners</a:t>
            </a:r>
            <a:endParaRPr lang="en-US" sz="900" dirty="0"/>
          </a:p>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Boost in search list</a:t>
            </a:r>
            <a:endParaRPr lang="en-US" sz="900" dirty="0"/>
          </a:p>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Verification by creator</a:t>
            </a:r>
            <a:endParaRPr lang="en-US" sz="900" dirty="0"/>
          </a:p>
        </p:txBody>
      </p:sp>
      <p:sp>
        <p:nvSpPr>
          <p:cNvPr id="16" name="Text 10"/>
          <p:cNvSpPr/>
          <p:nvPr/>
        </p:nvSpPr>
        <p:spPr>
          <a:xfrm>
            <a:off x="4629150" y="3571875"/>
            <a:ext cx="2095500" cy="238125"/>
          </a:xfrm>
          <a:prstGeom prst="rect">
            <a:avLst/>
          </a:prstGeom>
          <a:noFill/>
          <a:ln/>
        </p:spPr>
        <p:txBody>
          <a:bodyPr wrap="square" rtlCol="0" anchor="ctr"/>
          <a:lstStyle/>
          <a:p>
            <a:pPr algn="l" indent="0" marL="0">
              <a:lnSpc>
                <a:spcPts val="1875"/>
              </a:lnSpc>
              <a:buNone/>
            </a:pPr>
            <a:r>
              <a:rPr lang="en-US" sz="1200" b="1" spc="6" kern="0" dirty="0">
                <a:solidFill>
                  <a:srgbClr val="FFFFFF">
                    <a:alpha val="99000"/>
                  </a:srgbClr>
                </a:solidFill>
                <a:latin typeface="Inter" pitchFamily="34" charset="0"/>
                <a:ea typeface="Inter" pitchFamily="34" charset="-122"/>
                <a:cs typeface="Inter" pitchFamily="34" charset="-120"/>
              </a:rPr>
              <a:t>pay-as-you-go model</a:t>
            </a:r>
            <a:endParaRPr lang="en-US" sz="1200" dirty="0"/>
          </a:p>
        </p:txBody>
      </p:sp>
      <p:sp>
        <p:nvSpPr>
          <p:cNvPr id="17" name="Text 11"/>
          <p:cNvSpPr/>
          <p:nvPr/>
        </p:nvSpPr>
        <p:spPr>
          <a:xfrm>
            <a:off x="4343400" y="2081212"/>
            <a:ext cx="3843338" cy="238125"/>
          </a:xfrm>
          <a:prstGeom prst="rect">
            <a:avLst/>
          </a:prstGeom>
          <a:noFill/>
          <a:ln/>
        </p:spPr>
        <p:txBody>
          <a:bodyPr wrap="square" rtlCol="0" anchor="ctr"/>
          <a:lstStyle/>
          <a:p>
            <a:pPr algn="l" indent="0" marL="0">
              <a:lnSpc>
                <a:spcPts val="1875"/>
              </a:lnSpc>
              <a:buNone/>
            </a:pPr>
            <a:r>
              <a:rPr lang="en-US" sz="900" i="1" spc="5" kern="0" dirty="0">
                <a:solidFill>
                  <a:srgbClr val="A3A3A3">
                    <a:alpha val="99000"/>
                  </a:srgbClr>
                </a:solidFill>
                <a:latin typeface="Inter" pitchFamily="34" charset="0"/>
                <a:ea typeface="Inter" pitchFamily="34" charset="-122"/>
                <a:cs typeface="Inter" pitchFamily="34" charset="-120"/>
              </a:rPr>
              <a:t>“Spaces don’t run events — people do. We bring them to you.”</a:t>
            </a:r>
            <a:endParaRPr lang="en-US" sz="900" dirty="0"/>
          </a:p>
        </p:txBody>
      </p:sp>
      <p:sp>
        <p:nvSpPr>
          <p:cNvPr id="18" name="Text 12"/>
          <p:cNvSpPr/>
          <p:nvPr/>
        </p:nvSpPr>
        <p:spPr>
          <a:xfrm>
            <a:off x="4343400" y="2366963"/>
            <a:ext cx="3471863" cy="952500"/>
          </a:xfrm>
          <a:prstGeom prst="rect">
            <a:avLst/>
          </a:prstGeom>
          <a:noFill/>
          <a:ln/>
        </p:spPr>
        <p:txBody>
          <a:bodyPr wrap="square" rtlCol="0" anchor="ctr"/>
          <a:lstStyle/>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Event photography or videography teams</a:t>
            </a:r>
            <a:endParaRPr lang="en-US" sz="900" dirty="0"/>
          </a:p>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Sound, lighting, stage or furniture rentals</a:t>
            </a:r>
            <a:endParaRPr lang="en-US" sz="900" dirty="0"/>
          </a:p>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Staff, crew, catering or guest management services </a:t>
            </a:r>
            <a:endParaRPr lang="en-US" sz="900" dirty="0"/>
          </a:p>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Decor, setup or logistics solutions</a:t>
            </a:r>
            <a:endParaRPr lang="en-US" sz="900" dirty="0"/>
          </a:p>
        </p:txBody>
      </p:sp>
      <p:sp>
        <p:nvSpPr>
          <p:cNvPr id="19" name="Text 13"/>
          <p:cNvSpPr/>
          <p:nvPr/>
        </p:nvSpPr>
        <p:spPr>
          <a:xfrm>
            <a:off x="4629150" y="1795463"/>
            <a:ext cx="1533525" cy="238125"/>
          </a:xfrm>
          <a:prstGeom prst="rect">
            <a:avLst/>
          </a:prstGeom>
          <a:noFill/>
          <a:ln/>
        </p:spPr>
        <p:txBody>
          <a:bodyPr wrap="square" rtlCol="0" anchor="ctr"/>
          <a:lstStyle/>
          <a:p>
            <a:pPr algn="l" indent="0" marL="0">
              <a:lnSpc>
                <a:spcPts val="1875"/>
              </a:lnSpc>
              <a:buNone/>
            </a:pPr>
            <a:r>
              <a:rPr lang="en-US" sz="1200" b="1" spc="6" kern="0" dirty="0">
                <a:solidFill>
                  <a:srgbClr val="FFFFFF">
                    <a:alpha val="99000"/>
                  </a:srgbClr>
                </a:solidFill>
                <a:latin typeface="Inter" pitchFamily="34" charset="0"/>
                <a:ea typeface="Inter" pitchFamily="34" charset="-122"/>
                <a:cs typeface="Inter" pitchFamily="34" charset="-120"/>
              </a:rPr>
              <a:t>affiliate model</a:t>
            </a:r>
            <a:endParaRPr lang="en-US" sz="1200" dirty="0"/>
          </a:p>
        </p:txBody>
      </p:sp>
      <p:sp>
        <p:nvSpPr>
          <p:cNvPr id="20" name="Text 14"/>
          <p:cNvSpPr/>
          <p:nvPr/>
        </p:nvSpPr>
        <p:spPr>
          <a:xfrm>
            <a:off x="704850" y="2076450"/>
            <a:ext cx="3757613" cy="476250"/>
          </a:xfrm>
          <a:prstGeom prst="rect">
            <a:avLst/>
          </a:prstGeom>
          <a:noFill/>
          <a:ln/>
        </p:spPr>
        <p:txBody>
          <a:bodyPr wrap="square" rtlCol="0" anchor="ctr"/>
          <a:lstStyle/>
          <a:p>
            <a:pPr algn="l" indent="0" marL="0">
              <a:lnSpc>
                <a:spcPts val="1875"/>
              </a:lnSpc>
              <a:buNone/>
            </a:pPr>
            <a:r>
              <a:rPr lang="en-US" sz="900" i="1" spc="5" kern="0" dirty="0">
                <a:solidFill>
                  <a:srgbClr val="A3A3A3">
                    <a:alpha val="99000"/>
                  </a:srgbClr>
                </a:solidFill>
                <a:latin typeface="Inter" pitchFamily="34" charset="0"/>
                <a:ea typeface="Inter" pitchFamily="34" charset="-122"/>
                <a:cs typeface="Inter" pitchFamily="34" charset="-120"/>
              </a:rPr>
              <a:t>“We connect spaceowners with event organizers and take a commission per booking.”</a:t>
            </a:r>
            <a:endParaRPr lang="en-US" sz="900" dirty="0"/>
          </a:p>
        </p:txBody>
      </p:sp>
      <p:sp>
        <p:nvSpPr>
          <p:cNvPr id="21" name="Text 15"/>
          <p:cNvSpPr/>
          <p:nvPr/>
        </p:nvSpPr>
        <p:spPr>
          <a:xfrm>
            <a:off x="704850" y="2600325"/>
            <a:ext cx="3757613" cy="952500"/>
          </a:xfrm>
          <a:prstGeom prst="rect">
            <a:avLst/>
          </a:prstGeom>
          <a:noFill/>
          <a:ln/>
        </p:spPr>
        <p:txBody>
          <a:bodyPr wrap="square" rtlCol="0" anchor="ctr"/>
          <a:lstStyle/>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10–15% commission on every successful transaction</a:t>
            </a:r>
            <a:endParaRPr lang="en-US" sz="900" dirty="0"/>
          </a:p>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Escrow-based — JoyTop holds funds until the event is confirmed</a:t>
            </a:r>
            <a:endParaRPr lang="en-US" sz="900" dirty="0"/>
          </a:p>
          <a:p>
            <a:pPr algn="l" marL="342900" indent="-342900">
              <a:lnSpc>
                <a:spcPts val="1875"/>
              </a:lnSpc>
              <a:buSzPct val="100000"/>
              <a:buChar char="•"/>
            </a:pPr>
            <a:r>
              <a:rPr lang="en-US" sz="900" spc="5" kern="0" dirty="0">
                <a:solidFill>
                  <a:srgbClr val="FFFFFF">
                    <a:alpha val="99000"/>
                  </a:srgbClr>
                </a:solidFill>
                <a:latin typeface="Inter" pitchFamily="34" charset="0"/>
                <a:ea typeface="Inter" pitchFamily="34" charset="-122"/>
                <a:cs typeface="Inter" pitchFamily="34" charset="-120"/>
              </a:rPr>
              <a:t>Encourage trust and increase platform engagement</a:t>
            </a:r>
            <a:endParaRPr lang="en-US" sz="900" dirty="0"/>
          </a:p>
        </p:txBody>
      </p:sp>
      <p:sp>
        <p:nvSpPr>
          <p:cNvPr id="22" name="Text 16"/>
          <p:cNvSpPr/>
          <p:nvPr/>
        </p:nvSpPr>
        <p:spPr>
          <a:xfrm>
            <a:off x="990600" y="1790700"/>
            <a:ext cx="3338513" cy="238125"/>
          </a:xfrm>
          <a:prstGeom prst="rect">
            <a:avLst/>
          </a:prstGeom>
          <a:noFill/>
          <a:ln/>
        </p:spPr>
        <p:txBody>
          <a:bodyPr wrap="square" rtlCol="0" anchor="ctr"/>
          <a:lstStyle/>
          <a:p>
            <a:pPr algn="l" indent="0" marL="0">
              <a:lnSpc>
                <a:spcPts val="1875"/>
              </a:lnSpc>
              <a:buNone/>
            </a:pPr>
            <a:r>
              <a:rPr lang="en-US" sz="1200" b="1" spc="6" kern="0" dirty="0">
                <a:solidFill>
                  <a:srgbClr val="FFFFFF">
                    <a:alpha val="99000"/>
                  </a:srgbClr>
                </a:solidFill>
                <a:latin typeface="Inter" pitchFamily="34" charset="0"/>
                <a:ea typeface="Inter" pitchFamily="34" charset="-122"/>
                <a:cs typeface="Inter" pitchFamily="34" charset="-120"/>
              </a:rPr>
              <a:t>marketplace and transactional models</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101010"/>
        </a:solidFill>
      </p:bgPr>
    </p:bg>
    <p:spTree>
      <p:nvGrpSpPr>
        <p:cNvPr id="1" name=""/>
        <p:cNvGrpSpPr/>
        <p:nvPr/>
      </p:nvGrpSpPr>
      <p:grpSpPr>
        <a:xfrm>
          <a:off x="0" y="0"/>
          <a:ext cx="0" cy="0"/>
          <a:chOff x="0" y="0"/>
          <a:chExt cx="0" cy="0"/>
        </a:xfrm>
      </p:grpSpPr>
      <p:sp>
        <p:nvSpPr>
          <p:cNvPr id="2" name="Text 0"/>
          <p:cNvSpPr/>
          <p:nvPr/>
        </p:nvSpPr>
        <p:spPr>
          <a:xfrm>
            <a:off x="4029075" y="4200525"/>
            <a:ext cx="838200" cy="838200"/>
          </a:xfrm>
          <a:prstGeom prst="roundRect">
            <a:avLst>
              <a:gd name="adj" fmla="val 21818"/>
            </a:avLst>
          </a:prstGeom>
          <a:solidFill>
            <a:srgbClr val="4285F4">
              <a:alpha val="30000"/>
            </a:srgbClr>
          </a:solidFill>
          <a:ln/>
        </p:spPr>
        <p:txBody>
          <a:bodyPr wrap="square" rtlCol="0" anchor="ctr"/>
          <a:lstStyle/>
          <a:p>
            <a:pPr indent="0" marL="0">
              <a:buNone/>
            </a:pPr>
            <a:r>
              <a:rPr lang="en-US" dirty="0">
                <a:solidFill>
                  <a:srgbClr val="000000"/>
                </a:solidFill>
              </a:rPr>
              <a:t>crowdfunding</a:t>
            </a:r>
            <a:endParaRPr lang="en-US" dirty="0"/>
          </a:p>
        </p:txBody>
      </p:sp>
      <p:sp>
        <p:nvSpPr>
          <p:cNvPr id="3" name="Text 1"/>
          <p:cNvSpPr/>
          <p:nvPr/>
        </p:nvSpPr>
        <p:spPr>
          <a:xfrm>
            <a:off x="190500" y="3829050"/>
            <a:ext cx="838200" cy="838200"/>
          </a:xfrm>
          <a:prstGeom prst="roundRect">
            <a:avLst>
              <a:gd name="adj" fmla="val 21818"/>
            </a:avLst>
          </a:prstGeom>
          <a:solidFill>
            <a:srgbClr val="4285F4">
              <a:alpha val="30000"/>
            </a:srgbClr>
          </a:solidFill>
          <a:ln/>
        </p:spPr>
        <p:txBody>
          <a:bodyPr wrap="square" rtlCol="0" anchor="ctr"/>
          <a:lstStyle/>
          <a:p>
            <a:pPr indent="0" marL="0">
              <a:buNone/>
            </a:pPr>
            <a:r>
              <a:rPr lang="en-US" dirty="0">
                <a:solidFill>
                  <a:srgbClr val="000000"/>
                </a:solidFill>
              </a:rPr>
              <a:t>accelerators &amp; Incubators</a:t>
            </a:r>
            <a:endParaRPr lang="en-US" dirty="0"/>
          </a:p>
        </p:txBody>
      </p:sp>
      <p:sp>
        <p:nvSpPr>
          <p:cNvPr id="4" name="Text 2"/>
          <p:cNvSpPr/>
          <p:nvPr/>
        </p:nvSpPr>
        <p:spPr>
          <a:xfrm>
            <a:off x="4995863" y="4200525"/>
            <a:ext cx="838200" cy="838200"/>
          </a:xfrm>
          <a:prstGeom prst="roundRect">
            <a:avLst>
              <a:gd name="adj" fmla="val 21818"/>
            </a:avLst>
          </a:prstGeom>
          <a:solidFill>
            <a:srgbClr val="4285F4">
              <a:alpha val="30000"/>
            </a:srgbClr>
          </a:solidFill>
          <a:ln/>
        </p:spPr>
        <p:txBody>
          <a:bodyPr wrap="square" rtlCol="0" anchor="ctr"/>
          <a:lstStyle/>
          <a:p>
            <a:pPr indent="0" marL="0">
              <a:buNone/>
            </a:pPr>
            <a:r>
              <a:rPr lang="en-US" dirty="0">
                <a:solidFill>
                  <a:srgbClr val="000000"/>
                </a:solidFill>
              </a:rPr>
              <a:t>grants government &amp; private</a:t>
            </a:r>
            <a:endParaRPr lang="en-US" dirty="0"/>
          </a:p>
        </p:txBody>
      </p:sp>
      <p:sp>
        <p:nvSpPr>
          <p:cNvPr id="5" name="Shape 3"/>
          <p:cNvSpPr/>
          <p:nvPr/>
        </p:nvSpPr>
        <p:spPr>
          <a:xfrm>
            <a:off x="2767013" y="2828925"/>
            <a:ext cx="6296025" cy="957263"/>
          </a:xfrm>
          <a:prstGeom prst="rect">
            <a:avLst/>
          </a:prstGeom>
          <a:noFill/>
          <a:ln/>
        </p:spPr>
      </p:sp>
      <p:sp>
        <p:nvSpPr>
          <p:cNvPr id="6" name="Shape 4"/>
          <p:cNvSpPr/>
          <p:nvPr/>
        </p:nvSpPr>
        <p:spPr>
          <a:xfrm>
            <a:off x="1514475" y="1576388"/>
            <a:ext cx="7539037" cy="838200"/>
          </a:xfrm>
          <a:prstGeom prst="rect">
            <a:avLst/>
          </a:prstGeom>
          <a:noFill/>
          <a:ln/>
        </p:spPr>
      </p:sp>
      <p:sp>
        <p:nvSpPr>
          <p:cNvPr id="7" name="Text 5"/>
          <p:cNvSpPr/>
          <p:nvPr/>
        </p:nvSpPr>
        <p:spPr>
          <a:xfrm>
            <a:off x="1514475" y="1576388"/>
            <a:ext cx="838200" cy="838200"/>
          </a:xfrm>
          <a:prstGeom prst="roundRect">
            <a:avLst>
              <a:gd name="adj" fmla="val 21818"/>
            </a:avLst>
          </a:prstGeom>
          <a:solidFill>
            <a:srgbClr val="0C8AFF"/>
          </a:solidFill>
          <a:ln/>
        </p:spPr>
        <p:txBody>
          <a:bodyPr wrap="square" rtlCol="0" anchor="ctr"/>
          <a:lstStyle/>
          <a:p>
            <a:pPr indent="0" marL="0">
              <a:buNone/>
            </a:pPr>
            <a:r>
              <a:rPr lang="en-US" dirty="0">
                <a:solidFill>
                  <a:srgbClr val="000000"/>
                </a:solidFill>
              </a:rPr>
              <a:t>seed funding &amp;</a:t>
            </a:r>
            <a:endParaRPr lang="en-US" dirty="0"/>
          </a:p>
          <a:p>
            <a:pPr indent="0" marL="0">
              <a:buNone/>
            </a:pPr>
            <a:r>
              <a:rPr lang="en-US" dirty="0">
                <a:solidFill>
                  <a:srgbClr val="000000"/>
                </a:solidFill>
              </a:rPr>
              <a:t>angel investors</a:t>
            </a:r>
            <a:endParaRPr lang="en-US" dirty="0"/>
          </a:p>
        </p:txBody>
      </p:sp>
      <p:sp>
        <p:nvSpPr>
          <p:cNvPr id="8" name="Text 6"/>
          <p:cNvSpPr/>
          <p:nvPr/>
        </p:nvSpPr>
        <p:spPr>
          <a:xfrm>
            <a:off x="2767013" y="2828925"/>
            <a:ext cx="838200" cy="838200"/>
          </a:xfrm>
          <a:prstGeom prst="roundRect">
            <a:avLst>
              <a:gd name="adj" fmla="val 21818"/>
            </a:avLst>
          </a:prstGeom>
          <a:solidFill>
            <a:srgbClr val="0C8AFF"/>
          </a:solidFill>
          <a:ln/>
        </p:spPr>
        <p:txBody>
          <a:bodyPr wrap="square" rtlCol="0" anchor="ctr"/>
          <a:lstStyle/>
          <a:p>
            <a:pPr indent="0" marL="0">
              <a:buNone/>
            </a:pPr>
            <a:r>
              <a:rPr lang="en-US" dirty="0">
                <a:solidFill>
                  <a:srgbClr val="000000"/>
                </a:solidFill>
              </a:rPr>
              <a:t>venture capital</a:t>
            </a:r>
            <a:endParaRPr lang="en-US" dirty="0"/>
          </a:p>
        </p:txBody>
      </p:sp>
      <p:pic>
        <p:nvPicPr>
          <p:cNvPr id="9" name="Image 0" descr="preencoded.png">    </p:cNvPr>
          <p:cNvPicPr>
            <a:picLocks noChangeAspect="1"/>
          </p:cNvPicPr>
          <p:nvPr/>
        </p:nvPicPr>
        <p:blipFill>
          <a:blip r:embed="rId1"/>
          <a:stretch>
            <a:fillRect/>
          </a:stretch>
        </p:blipFill>
        <p:spPr>
          <a:xfrm>
            <a:off x="0" y="2564606"/>
            <a:ext cx="9122569" cy="2590800"/>
          </a:xfrm>
          <a:prstGeom prst="rect">
            <a:avLst/>
          </a:prstGeom>
        </p:spPr>
      </p:pic>
      <p:sp>
        <p:nvSpPr>
          <p:cNvPr id="10" name="Text 7"/>
          <p:cNvSpPr/>
          <p:nvPr/>
        </p:nvSpPr>
        <p:spPr>
          <a:xfrm>
            <a:off x="609600" y="609600"/>
            <a:ext cx="2138363"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funding</a:t>
            </a:r>
            <a:endParaRPr lang="en-US" sz="3600" dirty="0"/>
          </a:p>
        </p:txBody>
      </p:sp>
      <p:sp>
        <p:nvSpPr>
          <p:cNvPr id="11" name="Text 8"/>
          <p:cNvSpPr/>
          <p:nvPr/>
        </p:nvSpPr>
        <p:spPr>
          <a:xfrm>
            <a:off x="2638425" y="1576388"/>
            <a:ext cx="6872288" cy="733425"/>
          </a:xfrm>
          <a:prstGeom prst="rect">
            <a:avLst/>
          </a:prstGeom>
          <a:noFill/>
          <a:ln/>
        </p:spPr>
        <p:txBody>
          <a:bodyPr wrap="square" rtlCol="0" anchor="ctr"/>
          <a:lstStyle/>
          <a:p>
            <a:pPr algn="l" indent="0" marL="0">
              <a:lnSpc>
                <a:spcPts val="990"/>
              </a:lnSpc>
              <a:buNone/>
            </a:pPr>
            <a:r>
              <a:rPr lang="en-US" sz="825" i="1" spc="4" kern="0" dirty="0">
                <a:solidFill>
                  <a:srgbClr val="A3A3A3">
                    <a:alpha val="99000"/>
                  </a:srgbClr>
                </a:solidFill>
                <a:latin typeface="Inter" pitchFamily="34" charset="0"/>
                <a:ea typeface="Inter" pitchFamily="34" charset="-122"/>
                <a:cs typeface="Inter" pitchFamily="34" charset="-120"/>
              </a:rPr>
              <a:t>When you're in the early stages (MVP), need initial funding to test the market, or require guidance to refine your business model.</a:t>
            </a:r>
            <a:endParaRPr lang="en-US" sz="825" dirty="0"/>
          </a:p>
          <a:p>
            <a:pPr algn="l" marL="342900" indent="-342900">
              <a:lnSpc>
                <a:spcPts val="1500"/>
              </a:lnSpc>
              <a:buSzPct val="100000"/>
              <a:buChar char="•"/>
            </a:pPr>
            <a:r>
              <a:rPr lang="en-US" sz="750" spc="4" kern="0" dirty="0">
                <a:solidFill>
                  <a:srgbClr val="FFFFFF">
                    <a:alpha val="99000"/>
                  </a:srgbClr>
                </a:solidFill>
                <a:latin typeface="Inter" pitchFamily="34" charset="0"/>
                <a:ea typeface="Inter" pitchFamily="34" charset="-122"/>
                <a:cs typeface="Inter" pitchFamily="34" charset="-120"/>
              </a:rPr>
              <a:t>Flexible terms ideal for early-stage startups.</a:t>
            </a:r>
            <a:endParaRPr lang="en-US" sz="825" dirty="0"/>
          </a:p>
          <a:p>
            <a:pPr algn="l" marL="342900" indent="-342900">
              <a:lnSpc>
                <a:spcPts val="1500"/>
              </a:lnSpc>
              <a:buSzPct val="100000"/>
              <a:buChar char="•"/>
            </a:pPr>
            <a:r>
              <a:rPr lang="en-US" sz="750" spc="4" kern="0" dirty="0">
                <a:solidFill>
                  <a:srgbClr val="FFFFFF">
                    <a:alpha val="99000"/>
                  </a:srgbClr>
                </a:solidFill>
                <a:latin typeface="Inter" pitchFamily="34" charset="0"/>
                <a:ea typeface="Inter" pitchFamily="34" charset="-122"/>
                <a:cs typeface="Inter" pitchFamily="34" charset="-120"/>
              </a:rPr>
              <a:t>Mentorship and industry connections.</a:t>
            </a:r>
            <a:endParaRPr lang="en-US" sz="825" dirty="0"/>
          </a:p>
          <a:p>
            <a:pPr algn="l" marL="342900" indent="-342900">
              <a:lnSpc>
                <a:spcPts val="1500"/>
              </a:lnSpc>
              <a:buSzPct val="100000"/>
              <a:buChar char="•"/>
            </a:pPr>
            <a:r>
              <a:rPr lang="en-US" sz="750" spc="4" kern="0" dirty="0">
                <a:solidFill>
                  <a:srgbClr val="FFFFFF">
                    <a:alpha val="99000"/>
                  </a:srgbClr>
                </a:solidFill>
                <a:latin typeface="Inter" pitchFamily="34" charset="0"/>
                <a:ea typeface="Inter" pitchFamily="34" charset="-122"/>
                <a:cs typeface="Inter" pitchFamily="34" charset="-120"/>
              </a:rPr>
              <a:t>Smaller investments to help get your business off the ground.</a:t>
            </a:r>
            <a:endParaRPr lang="en-US" sz="825" dirty="0"/>
          </a:p>
        </p:txBody>
      </p:sp>
      <p:sp>
        <p:nvSpPr>
          <p:cNvPr id="12" name="Text 9"/>
          <p:cNvSpPr/>
          <p:nvPr/>
        </p:nvSpPr>
        <p:spPr>
          <a:xfrm>
            <a:off x="3890962" y="2828925"/>
            <a:ext cx="5629275" cy="957263"/>
          </a:xfrm>
          <a:prstGeom prst="rect">
            <a:avLst/>
          </a:prstGeom>
          <a:noFill/>
          <a:ln/>
        </p:spPr>
        <p:txBody>
          <a:bodyPr wrap="square" rtlCol="0" anchor="ctr"/>
          <a:lstStyle/>
          <a:p>
            <a:pPr algn="l" indent="0" marL="0">
              <a:lnSpc>
                <a:spcPts val="1500"/>
              </a:lnSpc>
              <a:buNone/>
            </a:pPr>
            <a:r>
              <a:rPr lang="en-US" sz="825" i="1" spc="4" kern="0" dirty="0">
                <a:solidFill>
                  <a:srgbClr val="A3A3A3">
                    <a:alpha val="99000"/>
                  </a:srgbClr>
                </a:solidFill>
                <a:latin typeface="Inter" pitchFamily="34" charset="0"/>
                <a:ea typeface="Inter" pitchFamily="34" charset="-122"/>
                <a:cs typeface="Inter" pitchFamily="34" charset="-120"/>
              </a:rPr>
              <a:t>When product-market fit is confirmed, you have traction with users, and you need funds to scale and expand to new regions.</a:t>
            </a:r>
            <a:endParaRPr lang="en-US" sz="825" dirty="0"/>
          </a:p>
          <a:p>
            <a:pPr algn="l" marL="342900" indent="-342900">
              <a:lnSpc>
                <a:spcPts val="1500"/>
              </a:lnSpc>
              <a:buSzPct val="100000"/>
              <a:buChar char="•"/>
            </a:pPr>
            <a:r>
              <a:rPr lang="en-US" sz="750" spc="4" kern="0" dirty="0">
                <a:solidFill>
                  <a:srgbClr val="FFFFFF">
                    <a:alpha val="99000"/>
                  </a:srgbClr>
                </a:solidFill>
                <a:latin typeface="Inter" pitchFamily="34" charset="0"/>
                <a:ea typeface="Inter" pitchFamily="34" charset="-122"/>
                <a:cs typeface="Inter" pitchFamily="34" charset="-120"/>
              </a:rPr>
              <a:t>Large investments to accelerate growth.</a:t>
            </a:r>
            <a:endParaRPr lang="en-US" sz="825" dirty="0"/>
          </a:p>
          <a:p>
            <a:pPr algn="l" marL="342900" indent="-342900">
              <a:lnSpc>
                <a:spcPts val="1500"/>
              </a:lnSpc>
              <a:buSzPct val="100000"/>
              <a:buChar char="•"/>
            </a:pPr>
            <a:r>
              <a:rPr lang="en-US" sz="750" spc="4" kern="0" dirty="0">
                <a:solidFill>
                  <a:srgbClr val="FFFFFF">
                    <a:alpha val="99000"/>
                  </a:srgbClr>
                </a:solidFill>
                <a:latin typeface="Inter" pitchFamily="34" charset="0"/>
                <a:ea typeface="Inter" pitchFamily="34" charset="-122"/>
                <a:cs typeface="Inter" pitchFamily="34" charset="-120"/>
              </a:rPr>
              <a:t>Expert guidance and a strong network for rapid expansion.</a:t>
            </a:r>
            <a:endParaRPr lang="en-US" sz="825" dirty="0"/>
          </a:p>
          <a:p>
            <a:pPr algn="l" marL="342900" indent="-342900">
              <a:lnSpc>
                <a:spcPts val="1500"/>
              </a:lnSpc>
              <a:buSzPct val="100000"/>
              <a:buChar char="•"/>
            </a:pPr>
            <a:r>
              <a:rPr lang="en-US" sz="750" spc="4" kern="0" dirty="0">
                <a:solidFill>
                  <a:srgbClr val="FFFFFF">
                    <a:alpha val="99000"/>
                  </a:srgbClr>
                </a:solidFill>
                <a:latin typeface="Inter" pitchFamily="34" charset="0"/>
                <a:ea typeface="Inter" pitchFamily="34" charset="-122"/>
                <a:cs typeface="Inter" pitchFamily="34" charset="-120"/>
              </a:rPr>
              <a:t>Focus on high growth with quick returns expected.</a:t>
            </a:r>
            <a:endParaRPr lang="en-US" sz="82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101010"/>
        </a:solidFill>
      </p:bgPr>
    </p:bg>
    <p:spTree>
      <p:nvGrpSpPr>
        <p:cNvPr id="1" name=""/>
        <p:cNvGrpSpPr/>
        <p:nvPr/>
      </p:nvGrpSpPr>
      <p:grpSpPr>
        <a:xfrm>
          <a:off x="0" y="0"/>
          <a:ext cx="0" cy="0"/>
          <a:chOff x="0" y="0"/>
          <a:chExt cx="0" cy="0"/>
        </a:xfrm>
      </p:grpSpPr>
      <p:sp>
        <p:nvSpPr>
          <p:cNvPr id="2" name="Text 0"/>
          <p:cNvSpPr/>
          <p:nvPr/>
        </p:nvSpPr>
        <p:spPr>
          <a:xfrm>
            <a:off x="609600" y="609600"/>
            <a:ext cx="1662113"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costs</a:t>
            </a:r>
            <a:endParaRPr lang="en-US" sz="3600" dirty="0"/>
          </a:p>
        </p:txBody>
      </p:sp>
      <p:graphicFrame>
        <p:nvGraphicFramePr>
          <p:cNvPr id="20" name="Table 0"/>
          <p:cNvGraphicFramePr>
            <a:graphicFrameLocks noGrp="1"/>
          </p:cNvGraphicFramePr>
          <p:nvPr>
            <p:extLst>
              <p:ext uri="{D42A27DB-BD31-4B8C-83A1-F6EECF244321}">
                <p14:modId xmlns:p14="http://schemas.microsoft.com/office/powerpoint/2010/main" val="1579011935"/>
              </p:ext>
            </p:extLst>
          </p:nvPr>
        </p:nvGraphicFramePr>
        <p:xfrm>
          <a:off x="609600" y="1585913"/>
          <a:ext cx="2457450" cy="2514600"/>
        </p:xfrm>
        <a:graphic>
          <a:graphicData uri="http://schemas.openxmlformats.org/drawingml/2006/table">
            <a:tbl>
              <a:tblPr/>
              <a:tblGrid>
                <a:gridCol w="1685925"/>
                <a:gridCol w="771525"/>
              </a:tblGrid>
              <a:tr h="314325">
                <a:tc>
                  <a:txBody>
                    <a:bodyPr/>
                    <a:lstStyle/>
                    <a:p>
                      <a:pPr algn="l" indent="0" marL="0">
                        <a:lnSpc>
                          <a:spcPts val="750"/>
                        </a:lnSpc>
                        <a:buNone/>
                      </a:pPr>
                      <a:r>
                        <a:rPr lang="en-US" sz="825" b="1" spc="41" kern="0" dirty="0">
                          <a:solidFill>
                            <a:srgbClr val="FFFFFF">
                              <a:alpha val="99000"/>
                            </a:srgbClr>
                          </a:solidFill>
                          <a:latin typeface="Inter" pitchFamily="34" charset="0"/>
                          <a:ea typeface="Inter" pitchFamily="34" charset="-122"/>
                          <a:cs typeface="Inter" pitchFamily="34" charset="-120"/>
                        </a:rPr>
                        <a:t>marketing funding</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b="1" spc="34" kern="0" dirty="0">
                          <a:solidFill>
                            <a:srgbClr val="FFFFFF">
                              <a:alpha val="99000"/>
                            </a:srgbClr>
                          </a:solidFill>
                          <a:latin typeface="Inter" pitchFamily="34" charset="0"/>
                          <a:ea typeface="Inter" pitchFamily="34" charset="-122"/>
                          <a:cs typeface="Inter" pitchFamily="34" charset="-120"/>
                        </a:rPr>
                        <a:t>$15k total</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Influencer Seeding &amp; UGC</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$3,000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Paid Social (SMM Performance)</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$3,500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Event Activation (IRL Marketing)</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$3,000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Content and Production</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$1,500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Referral &amp; Loyalty Systems</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$1,000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Referral &amp; Loyalty Systems</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$1,000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Salary for Team</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$2,000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bl>
          </a:graphicData>
        </a:graphic>
      </p:graphicFrame>
      <p:graphicFrame>
        <p:nvGraphicFramePr>
          <p:cNvPr id="39" name="Table 1"/>
          <p:cNvGraphicFramePr>
            <a:graphicFrameLocks noGrp="1"/>
          </p:cNvGraphicFramePr>
          <p:nvPr>
            <p:extLst>
              <p:ext uri="{D42A27DB-BD31-4B8C-83A1-F6EECF244321}">
                <p14:modId xmlns:p14="http://schemas.microsoft.com/office/powerpoint/2010/main" val="1579011935"/>
              </p:ext>
            </p:extLst>
          </p:nvPr>
        </p:nvGraphicFramePr>
        <p:xfrm>
          <a:off x="3343275" y="1585913"/>
          <a:ext cx="2457450" cy="2200275"/>
        </p:xfrm>
        <a:graphic>
          <a:graphicData uri="http://schemas.openxmlformats.org/drawingml/2006/table">
            <a:tbl>
              <a:tblPr/>
              <a:tblGrid>
                <a:gridCol w="1685925"/>
                <a:gridCol w="771525"/>
              </a:tblGrid>
              <a:tr h="314325">
                <a:tc>
                  <a:txBody>
                    <a:bodyPr/>
                    <a:lstStyle/>
                    <a:p>
                      <a:pPr algn="l" indent="0" marL="0">
                        <a:lnSpc>
                          <a:spcPts val="750"/>
                        </a:lnSpc>
                        <a:buNone/>
                      </a:pPr>
                      <a:r>
                        <a:rPr lang="en-US" sz="825" b="1" spc="41" kern="0" dirty="0">
                          <a:solidFill>
                            <a:srgbClr val="FFFFFF">
                              <a:alpha val="99000"/>
                            </a:srgbClr>
                          </a:solidFill>
                          <a:latin typeface="Inter" pitchFamily="34" charset="0"/>
                          <a:ea typeface="Inter" pitchFamily="34" charset="-122"/>
                          <a:cs typeface="Inter" pitchFamily="34" charset="-120"/>
                        </a:rPr>
                        <a:t>operational funding</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b="1" spc="34" kern="0" dirty="0">
                          <a:solidFill>
                            <a:srgbClr val="FFFFFF">
                              <a:alpha val="99000"/>
                            </a:srgbClr>
                          </a:solidFill>
                          <a:latin typeface="Inter" pitchFamily="34" charset="0"/>
                          <a:ea typeface="Inter" pitchFamily="34" charset="-122"/>
                          <a:cs typeface="Inter" pitchFamily="34" charset="-120"/>
                        </a:rPr>
                        <a:t>$5k total</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Payment Services</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$500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Legal Expenses</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$500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Infrastructure and Office</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$1,000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Customer Service</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$1,000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Referral &amp; Loyalty Systems</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$1,000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Salary for Team</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$1,000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bl>
          </a:graphicData>
        </a:graphic>
      </p:graphicFrame>
      <p:graphicFrame>
        <p:nvGraphicFramePr>
          <p:cNvPr id="58" name="Table 2"/>
          <p:cNvGraphicFramePr>
            <a:graphicFrameLocks noGrp="1"/>
          </p:cNvGraphicFramePr>
          <p:nvPr>
            <p:extLst>
              <p:ext uri="{D42A27DB-BD31-4B8C-83A1-F6EECF244321}">
                <p14:modId xmlns:p14="http://schemas.microsoft.com/office/powerpoint/2010/main" val="1579011935"/>
              </p:ext>
            </p:extLst>
          </p:nvPr>
        </p:nvGraphicFramePr>
        <p:xfrm>
          <a:off x="6076950" y="1585913"/>
          <a:ext cx="2457450" cy="1885950"/>
        </p:xfrm>
        <a:graphic>
          <a:graphicData uri="http://schemas.openxmlformats.org/drawingml/2006/table">
            <a:tbl>
              <a:tblPr/>
              <a:tblGrid>
                <a:gridCol w="1685925"/>
                <a:gridCol w="771525"/>
              </a:tblGrid>
              <a:tr h="314325">
                <a:tc>
                  <a:txBody>
                    <a:bodyPr/>
                    <a:lstStyle/>
                    <a:p>
                      <a:pPr algn="l" indent="0" marL="0">
                        <a:lnSpc>
                          <a:spcPts val="750"/>
                        </a:lnSpc>
                        <a:buNone/>
                      </a:pPr>
                      <a:r>
                        <a:rPr lang="en-US" sz="825" b="1" spc="41" kern="0" dirty="0">
                          <a:solidFill>
                            <a:srgbClr val="FFFFFF">
                              <a:alpha val="99000"/>
                            </a:srgbClr>
                          </a:solidFill>
                          <a:latin typeface="Inter" pitchFamily="34" charset="0"/>
                          <a:ea typeface="Inter" pitchFamily="34" charset="-122"/>
                          <a:cs typeface="Inter" pitchFamily="34" charset="-120"/>
                        </a:rPr>
                        <a:t>technical funding</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b="1" spc="34" kern="0" dirty="0">
                          <a:solidFill>
                            <a:srgbClr val="FFFFFF">
                              <a:alpha val="99000"/>
                            </a:srgbClr>
                          </a:solidFill>
                          <a:latin typeface="Inter" pitchFamily="34" charset="0"/>
                          <a:ea typeface="Inter" pitchFamily="34" charset="-122"/>
                          <a:cs typeface="Inter" pitchFamily="34" charset="-120"/>
                        </a:rPr>
                        <a:t>$13k total</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Platform Development</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$3,500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Hosting &amp; Infrastructure</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$2,500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Development Tools &amp; Licenses</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$1,000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Contingency</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4" kern="0" dirty="0">
                          <a:solidFill>
                            <a:srgbClr val="FFFFFF">
                              <a:alpha val="99000"/>
                            </a:srgbClr>
                          </a:solidFill>
                          <a:latin typeface="Inter" pitchFamily="34" charset="0"/>
                          <a:ea typeface="Inter" pitchFamily="34" charset="-122"/>
                          <a:cs typeface="Inter" pitchFamily="34" charset="-120"/>
                        </a:rPr>
                        <a:t>$1,000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r h="314325">
                <a:tc>
                  <a:txBody>
                    <a:bodyPr/>
                    <a:lstStyle/>
                    <a:p>
                      <a:pPr algn="l"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Salary for Team</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c>
                  <a:txBody>
                    <a:bodyPr/>
                    <a:lstStyle/>
                    <a:p>
                      <a:pPr algn="ctr" indent="0" marL="0">
                        <a:lnSpc>
                          <a:spcPts val="750"/>
                        </a:lnSpc>
                        <a:buNone/>
                      </a:pPr>
                      <a:r>
                        <a:rPr lang="en-US" sz="675" spc="3" kern="0" dirty="0">
                          <a:solidFill>
                            <a:srgbClr val="FFFFFF">
                              <a:alpha val="99000"/>
                            </a:srgbClr>
                          </a:solidFill>
                          <a:latin typeface="Inter" pitchFamily="34" charset="0"/>
                          <a:ea typeface="Inter" pitchFamily="34" charset="-122"/>
                          <a:cs typeface="Inter" pitchFamily="34" charset="-120"/>
                        </a:rPr>
                        <a:t>$5,000</a:t>
                      </a:r>
                      <a:endParaRPr lang="en-US" sz="1200" dirty="0"/>
                    </a:p>
                  </a:txBody>
                  <a:tcPr marL="91440" marR="91440" marT="45720" marB="45720">
                    <a:lnL w="12700" cap="flat" cmpd="sng" algn="ctr">
                      <a:solidFill>
                        <a:srgbClr val="0C8AFF"/>
                      </a:solidFill>
                      <a:prstDash val="solid"/>
                      <a:round/>
                      <a:headEnd type="none" w="med" len="med"/>
                      <a:tailEnd type="none" w="med" len="med"/>
                    </a:lnL>
                    <a:lnR w="12700" cap="flat" cmpd="sng" algn="ctr">
                      <a:solidFill>
                        <a:srgbClr val="0C8AFF"/>
                      </a:solidFill>
                      <a:prstDash val="solid"/>
                      <a:round/>
                      <a:headEnd type="none" w="med" len="med"/>
                      <a:tailEnd type="none" w="med" len="med"/>
                    </a:lnR>
                    <a:lnT w="12700" cap="flat" cmpd="sng" algn="ctr">
                      <a:solidFill>
                        <a:srgbClr val="0C8AFF"/>
                      </a:solidFill>
                      <a:prstDash val="solid"/>
                      <a:round/>
                      <a:headEnd type="none" w="med" len="med"/>
                      <a:tailEnd type="none" w="med" len="med"/>
                    </a:lnT>
                    <a:lnB w="12700" cap="flat" cmpd="sng" algn="ctr">
                      <a:solidFill>
                        <a:srgbClr val="0C8AFF"/>
                      </a:solidFill>
                      <a:prstDash val="solid"/>
                      <a:round/>
                      <a:headEnd type="none" w="med" len="med"/>
                      <a:tailEnd type="none" w="med" len="med"/>
                    </a:lnB>
                    <a:solidFill>
                      <a:srgbClr val="11111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0101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180975" y="2033588"/>
            <a:ext cx="2246708" cy="2802878"/>
          </a:xfrm>
          <a:prstGeom prst="rect">
            <a:avLst/>
          </a:prstGeom>
        </p:spPr>
      </p:pic>
      <p:pic>
        <p:nvPicPr>
          <p:cNvPr id="4" name="Image 1" descr="preencoded.png">    </p:cNvPr>
          <p:cNvPicPr>
            <a:picLocks noChangeAspect="1"/>
          </p:cNvPicPr>
          <p:nvPr/>
        </p:nvPicPr>
        <p:blipFill>
          <a:blip r:embed="rId2"/>
          <a:stretch>
            <a:fillRect/>
          </a:stretch>
        </p:blipFill>
        <p:spPr>
          <a:xfrm>
            <a:off x="5243513" y="747713"/>
            <a:ext cx="2419350" cy="1643063"/>
          </a:xfrm>
          <a:prstGeom prst="rect">
            <a:avLst/>
          </a:prstGeom>
        </p:spPr>
      </p:pic>
      <p:pic>
        <p:nvPicPr>
          <p:cNvPr id="5" name="Image 2" descr="preencoded.png">    </p:cNvPr>
          <p:cNvPicPr>
            <a:picLocks noChangeAspect="1"/>
          </p:cNvPicPr>
          <p:nvPr/>
        </p:nvPicPr>
        <p:blipFill>
          <a:blip r:embed="rId3"/>
          <a:stretch>
            <a:fillRect/>
          </a:stretch>
        </p:blipFill>
        <p:spPr>
          <a:xfrm>
            <a:off x="7477125" y="171450"/>
            <a:ext cx="1528763" cy="1885950"/>
          </a:xfrm>
          <a:prstGeom prst="rect">
            <a:avLst/>
          </a:prstGeom>
        </p:spPr>
      </p:pic>
      <p:pic>
        <p:nvPicPr>
          <p:cNvPr id="6" name="Image 3" descr="preencoded.png">    </p:cNvPr>
          <p:cNvPicPr>
            <a:picLocks noChangeAspect="1"/>
          </p:cNvPicPr>
          <p:nvPr/>
        </p:nvPicPr>
        <p:blipFill>
          <a:blip r:embed="rId4"/>
          <a:stretch>
            <a:fillRect/>
          </a:stretch>
        </p:blipFill>
        <p:spPr>
          <a:xfrm>
            <a:off x="6405563" y="1524000"/>
            <a:ext cx="1962150" cy="3409950"/>
          </a:xfrm>
          <a:prstGeom prst="rect">
            <a:avLst/>
          </a:prstGeom>
        </p:spPr>
      </p:pic>
      <p:pic>
        <p:nvPicPr>
          <p:cNvPr id="7" name="Image 4" descr="preencoded.png">    </p:cNvPr>
          <p:cNvPicPr>
            <a:picLocks noChangeAspect="1"/>
          </p:cNvPicPr>
          <p:nvPr/>
        </p:nvPicPr>
        <p:blipFill>
          <a:blip r:embed="rId5"/>
          <a:stretch>
            <a:fillRect/>
          </a:stretch>
        </p:blipFill>
        <p:spPr>
          <a:xfrm>
            <a:off x="1233488" y="485775"/>
            <a:ext cx="2019300" cy="2495550"/>
          </a:xfrm>
          <a:prstGeom prst="rect">
            <a:avLst/>
          </a:prstGeom>
        </p:spPr>
      </p:pic>
      <p:pic>
        <p:nvPicPr>
          <p:cNvPr id="8" name="Image 5" descr="preencoded.png">    </p:cNvPr>
          <p:cNvPicPr>
            <a:picLocks noChangeAspect="1"/>
          </p:cNvPicPr>
          <p:nvPr/>
        </p:nvPicPr>
        <p:blipFill>
          <a:blip r:embed="rId6"/>
          <a:stretch>
            <a:fillRect/>
          </a:stretch>
        </p:blipFill>
        <p:spPr>
          <a:xfrm>
            <a:off x="2195513" y="2233613"/>
            <a:ext cx="3219450" cy="1985963"/>
          </a:xfrm>
          <a:prstGeom prst="rect">
            <a:avLst/>
          </a:prstGeom>
        </p:spPr>
      </p:pic>
      <p:pic>
        <p:nvPicPr>
          <p:cNvPr id="9" name="Image 6" descr="preencoded.png">    </p:cNvPr>
          <p:cNvPicPr>
            <a:picLocks noChangeAspect="1"/>
          </p:cNvPicPr>
          <p:nvPr/>
        </p:nvPicPr>
        <p:blipFill>
          <a:blip r:embed="rId7"/>
          <a:stretch>
            <a:fillRect/>
          </a:stretch>
        </p:blipFill>
        <p:spPr>
          <a:xfrm>
            <a:off x="2862263" y="323850"/>
            <a:ext cx="2552700" cy="1733550"/>
          </a:xfrm>
          <a:prstGeom prst="rect">
            <a:avLst/>
          </a:prstGeom>
        </p:spPr>
      </p:pic>
      <p:pic>
        <p:nvPicPr>
          <p:cNvPr id="10" name="Image 7" descr="preencoded.png">    </p:cNvPr>
          <p:cNvPicPr>
            <a:picLocks noChangeAspect="1"/>
          </p:cNvPicPr>
          <p:nvPr/>
        </p:nvPicPr>
        <p:blipFill>
          <a:blip r:embed="rId8"/>
          <a:stretch>
            <a:fillRect/>
          </a:stretch>
        </p:blipFill>
        <p:spPr>
          <a:xfrm>
            <a:off x="4352925" y="2967038"/>
            <a:ext cx="2686050" cy="1824038"/>
          </a:xfrm>
          <a:prstGeom prst="rect">
            <a:avLst/>
          </a:prstGeom>
        </p:spPr>
      </p:pic>
      <p:pic>
        <p:nvPicPr>
          <p:cNvPr id="11" name="Image 8" descr="preencoded.png">    </p:cNvPr>
          <p:cNvPicPr>
            <a:picLocks noChangeAspect="1"/>
          </p:cNvPicPr>
          <p:nvPr/>
        </p:nvPicPr>
        <p:blipFill>
          <a:blip r:embed="rId9"/>
          <a:stretch>
            <a:fillRect/>
          </a:stretch>
        </p:blipFill>
        <p:spPr>
          <a:xfrm>
            <a:off x="314325" y="204788"/>
            <a:ext cx="2071688" cy="141446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609600" y="1490663"/>
            <a:ext cx="6105525" cy="142875"/>
          </a:xfrm>
          <a:prstGeom prst="rect">
            <a:avLst/>
          </a:prstGeom>
          <a:noFill/>
          <a:ln/>
        </p:spPr>
      </p:sp>
      <p:sp>
        <p:nvSpPr>
          <p:cNvPr id="3" name="Shape 1"/>
          <p:cNvSpPr/>
          <p:nvPr/>
        </p:nvSpPr>
        <p:spPr>
          <a:xfrm>
            <a:off x="609600" y="1919288"/>
            <a:ext cx="6638925" cy="142875"/>
          </a:xfrm>
          <a:prstGeom prst="rect">
            <a:avLst/>
          </a:prstGeom>
          <a:noFill/>
          <a:ln/>
        </p:spPr>
      </p:sp>
      <p:sp>
        <p:nvSpPr>
          <p:cNvPr id="4" name="Shape 2"/>
          <p:cNvSpPr/>
          <p:nvPr/>
        </p:nvSpPr>
        <p:spPr>
          <a:xfrm>
            <a:off x="609600" y="2347913"/>
            <a:ext cx="7672388" cy="142875"/>
          </a:xfrm>
          <a:prstGeom prst="rect">
            <a:avLst/>
          </a:prstGeom>
          <a:noFill/>
          <a:ln/>
        </p:spPr>
      </p:sp>
      <p:sp>
        <p:nvSpPr>
          <p:cNvPr id="5" name="Shape 3"/>
          <p:cNvSpPr/>
          <p:nvPr/>
        </p:nvSpPr>
        <p:spPr>
          <a:xfrm>
            <a:off x="609600" y="2776538"/>
            <a:ext cx="7329488" cy="142875"/>
          </a:xfrm>
          <a:prstGeom prst="rect">
            <a:avLst/>
          </a:prstGeom>
          <a:noFill/>
          <a:ln/>
        </p:spPr>
      </p:sp>
      <p:sp>
        <p:nvSpPr>
          <p:cNvPr id="6" name="Shape 4"/>
          <p:cNvSpPr/>
          <p:nvPr/>
        </p:nvSpPr>
        <p:spPr>
          <a:xfrm>
            <a:off x="609600" y="3205163"/>
            <a:ext cx="6410325" cy="142875"/>
          </a:xfrm>
          <a:prstGeom prst="rect">
            <a:avLst/>
          </a:prstGeom>
          <a:noFill/>
          <a:ln/>
        </p:spPr>
      </p:sp>
      <p:sp>
        <p:nvSpPr>
          <p:cNvPr id="7" name="Shape 5"/>
          <p:cNvSpPr/>
          <p:nvPr/>
        </p:nvSpPr>
        <p:spPr>
          <a:xfrm>
            <a:off x="609600" y="3633788"/>
            <a:ext cx="7658100" cy="142875"/>
          </a:xfrm>
          <a:prstGeom prst="rect">
            <a:avLst/>
          </a:prstGeom>
          <a:noFill/>
          <a:ln/>
        </p:spPr>
      </p:sp>
      <p:sp>
        <p:nvSpPr>
          <p:cNvPr id="8" name="Shape 6"/>
          <p:cNvSpPr/>
          <p:nvPr/>
        </p:nvSpPr>
        <p:spPr>
          <a:xfrm>
            <a:off x="609600" y="4062412"/>
            <a:ext cx="7777163" cy="142875"/>
          </a:xfrm>
          <a:prstGeom prst="rect">
            <a:avLst/>
          </a:prstGeom>
          <a:noFill/>
          <a:ln/>
        </p:spPr>
      </p:sp>
      <p:pic>
        <p:nvPicPr>
          <p:cNvPr id="9" name="Image 0" descr="preencoded.png">    </p:cNvPr>
          <p:cNvPicPr>
            <a:picLocks noChangeAspect="1"/>
          </p:cNvPicPr>
          <p:nvPr/>
        </p:nvPicPr>
        <p:blipFill>
          <a:blip r:embed="rId1"/>
          <a:stretch>
            <a:fillRect/>
          </a:stretch>
        </p:blipFill>
        <p:spPr>
          <a:xfrm>
            <a:off x="2557463" y="4133850"/>
            <a:ext cx="838200" cy="54992"/>
          </a:xfrm>
          <a:prstGeom prst="rect">
            <a:avLst/>
          </a:prstGeom>
        </p:spPr>
      </p:pic>
      <p:pic>
        <p:nvPicPr>
          <p:cNvPr id="10" name="Image 1" descr="preencoded.png">    </p:cNvPr>
          <p:cNvPicPr>
            <a:picLocks noChangeAspect="1"/>
          </p:cNvPicPr>
          <p:nvPr/>
        </p:nvPicPr>
        <p:blipFill>
          <a:blip r:embed="rId2"/>
          <a:stretch>
            <a:fillRect/>
          </a:stretch>
        </p:blipFill>
        <p:spPr>
          <a:xfrm>
            <a:off x="2557463" y="3705225"/>
            <a:ext cx="838200" cy="54992"/>
          </a:xfrm>
          <a:prstGeom prst="rect">
            <a:avLst/>
          </a:prstGeom>
        </p:spPr>
      </p:pic>
      <p:pic>
        <p:nvPicPr>
          <p:cNvPr id="11" name="Image 2" descr="preencoded.png">    </p:cNvPr>
          <p:cNvPicPr>
            <a:picLocks noChangeAspect="1"/>
          </p:cNvPicPr>
          <p:nvPr/>
        </p:nvPicPr>
        <p:blipFill>
          <a:blip r:embed="rId3"/>
          <a:stretch>
            <a:fillRect/>
          </a:stretch>
        </p:blipFill>
        <p:spPr>
          <a:xfrm>
            <a:off x="2695575" y="3276600"/>
            <a:ext cx="838200" cy="54992"/>
          </a:xfrm>
          <a:prstGeom prst="rect">
            <a:avLst/>
          </a:prstGeom>
        </p:spPr>
      </p:pic>
      <p:pic>
        <p:nvPicPr>
          <p:cNvPr id="12" name="Image 3" descr="preencoded.png">    </p:cNvPr>
          <p:cNvPicPr>
            <a:picLocks noChangeAspect="1"/>
          </p:cNvPicPr>
          <p:nvPr/>
        </p:nvPicPr>
        <p:blipFill>
          <a:blip r:embed="rId4"/>
          <a:stretch>
            <a:fillRect/>
          </a:stretch>
        </p:blipFill>
        <p:spPr>
          <a:xfrm>
            <a:off x="3043238" y="2847975"/>
            <a:ext cx="633413" cy="54992"/>
          </a:xfrm>
          <a:prstGeom prst="rect">
            <a:avLst/>
          </a:prstGeom>
        </p:spPr>
      </p:pic>
      <p:pic>
        <p:nvPicPr>
          <p:cNvPr id="13" name="Image 4" descr="preencoded.png">    </p:cNvPr>
          <p:cNvPicPr>
            <a:picLocks noChangeAspect="1"/>
          </p:cNvPicPr>
          <p:nvPr/>
        </p:nvPicPr>
        <p:blipFill>
          <a:blip r:embed="rId5"/>
          <a:stretch>
            <a:fillRect/>
          </a:stretch>
        </p:blipFill>
        <p:spPr>
          <a:xfrm>
            <a:off x="3124200" y="2419350"/>
            <a:ext cx="633413" cy="54992"/>
          </a:xfrm>
          <a:prstGeom prst="rect">
            <a:avLst/>
          </a:prstGeom>
        </p:spPr>
      </p:pic>
      <p:pic>
        <p:nvPicPr>
          <p:cNvPr id="14" name="Image 5" descr="preencoded.png">    </p:cNvPr>
          <p:cNvPicPr>
            <a:picLocks noChangeAspect="1"/>
          </p:cNvPicPr>
          <p:nvPr/>
        </p:nvPicPr>
        <p:blipFill>
          <a:blip r:embed="rId6"/>
          <a:stretch>
            <a:fillRect/>
          </a:stretch>
        </p:blipFill>
        <p:spPr>
          <a:xfrm>
            <a:off x="2838450" y="1990725"/>
            <a:ext cx="838200" cy="54992"/>
          </a:xfrm>
          <a:prstGeom prst="rect">
            <a:avLst/>
          </a:prstGeom>
        </p:spPr>
      </p:pic>
      <p:pic>
        <p:nvPicPr>
          <p:cNvPr id="15" name="Image 6" descr="preencoded.png">    </p:cNvPr>
          <p:cNvPicPr>
            <a:picLocks noChangeAspect="1"/>
          </p:cNvPicPr>
          <p:nvPr/>
        </p:nvPicPr>
        <p:blipFill>
          <a:blip r:embed="rId7"/>
          <a:stretch>
            <a:fillRect/>
          </a:stretch>
        </p:blipFill>
        <p:spPr>
          <a:xfrm>
            <a:off x="2919413" y="1562100"/>
            <a:ext cx="838200" cy="54992"/>
          </a:xfrm>
          <a:prstGeom prst="rect">
            <a:avLst/>
          </a:prstGeom>
        </p:spPr>
      </p:pic>
      <p:sp>
        <p:nvSpPr>
          <p:cNvPr id="16" name="Text 7"/>
          <p:cNvSpPr/>
          <p:nvPr/>
        </p:nvSpPr>
        <p:spPr>
          <a:xfrm>
            <a:off x="609600" y="609600"/>
            <a:ext cx="4181475"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risks &amp; </a:t>
            </a:r>
            <a:pPr algn="l" indent="0" marL="0">
              <a:lnSpc>
                <a:spcPts val="4320"/>
              </a:lnSpc>
              <a:buNone/>
            </a:pPr>
            <a:r>
              <a:rPr lang="en-US" sz="3600" b="1" spc="-72" kern="0" dirty="0">
                <a:solidFill>
                  <a:srgbClr val="A3A3A3">
                    <a:alpha val="99000"/>
                  </a:srgbClr>
                </a:solidFill>
                <a:latin typeface="Inter" pitchFamily="34" charset="0"/>
                <a:ea typeface="Inter" pitchFamily="34" charset="-122"/>
                <a:cs typeface="Inter" pitchFamily="34" charset="-120"/>
              </a:rPr>
              <a:t>mitigation</a:t>
            </a:r>
            <a:endParaRPr lang="en-US" sz="3600" dirty="0"/>
          </a:p>
        </p:txBody>
      </p:sp>
      <p:sp>
        <p:nvSpPr>
          <p:cNvPr id="17" name="Text 8"/>
          <p:cNvSpPr/>
          <p:nvPr/>
        </p:nvSpPr>
        <p:spPr>
          <a:xfrm>
            <a:off x="609600" y="4062412"/>
            <a:ext cx="2019300"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Uncertainty in market demand</a:t>
            </a:r>
            <a:endParaRPr lang="en-US" sz="900" dirty="0"/>
          </a:p>
        </p:txBody>
      </p:sp>
      <p:sp>
        <p:nvSpPr>
          <p:cNvPr id="18" name="Text 9"/>
          <p:cNvSpPr/>
          <p:nvPr/>
        </p:nvSpPr>
        <p:spPr>
          <a:xfrm>
            <a:off x="3781425" y="4062412"/>
            <a:ext cx="5062538"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Regularly validate market demand through user feedback and small-scale test campaigns</a:t>
            </a:r>
            <a:endParaRPr lang="en-US" sz="900" dirty="0"/>
          </a:p>
        </p:txBody>
      </p:sp>
      <p:sp>
        <p:nvSpPr>
          <p:cNvPr id="19" name="Text 10"/>
          <p:cNvSpPr/>
          <p:nvPr/>
        </p:nvSpPr>
        <p:spPr>
          <a:xfrm>
            <a:off x="609600" y="3633788"/>
            <a:ext cx="2005012"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Lack of clear profitability path</a:t>
            </a:r>
            <a:endParaRPr lang="en-US" sz="900" dirty="0"/>
          </a:p>
        </p:txBody>
      </p:sp>
      <p:sp>
        <p:nvSpPr>
          <p:cNvPr id="20" name="Text 11"/>
          <p:cNvSpPr/>
          <p:nvPr/>
        </p:nvSpPr>
        <p:spPr>
          <a:xfrm>
            <a:off x="3795713" y="3633788"/>
            <a:ext cx="4929188"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Set clear profitability goals and manage costs while focusing on high-return investments</a:t>
            </a:r>
            <a:endParaRPr lang="en-US" sz="900" dirty="0"/>
          </a:p>
        </p:txBody>
      </p:sp>
      <p:sp>
        <p:nvSpPr>
          <p:cNvPr id="21" name="Text 12"/>
          <p:cNvSpPr/>
          <p:nvPr/>
        </p:nvSpPr>
        <p:spPr>
          <a:xfrm>
            <a:off x="609600" y="3205163"/>
            <a:ext cx="2214563"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Poor financial tracking &amp; reporting</a:t>
            </a:r>
            <a:endParaRPr lang="en-US" sz="900" dirty="0"/>
          </a:p>
        </p:txBody>
      </p:sp>
      <p:sp>
        <p:nvSpPr>
          <p:cNvPr id="22" name="Text 13"/>
          <p:cNvSpPr/>
          <p:nvPr/>
        </p:nvSpPr>
        <p:spPr>
          <a:xfrm>
            <a:off x="3862387" y="3205163"/>
            <a:ext cx="3614738"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Use accounting software tracking and set monthly KPI reviews</a:t>
            </a:r>
            <a:endParaRPr lang="en-US" sz="900" dirty="0"/>
          </a:p>
        </p:txBody>
      </p:sp>
      <p:sp>
        <p:nvSpPr>
          <p:cNvPr id="23" name="Text 14"/>
          <p:cNvSpPr/>
          <p:nvPr/>
        </p:nvSpPr>
        <p:spPr>
          <a:xfrm>
            <a:off x="609600" y="2776538"/>
            <a:ext cx="2728913"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Overdependence on a single revenue stream</a:t>
            </a:r>
            <a:endParaRPr lang="en-US" sz="900" dirty="0"/>
          </a:p>
        </p:txBody>
      </p:sp>
      <p:sp>
        <p:nvSpPr>
          <p:cNvPr id="24" name="Text 15"/>
          <p:cNvSpPr/>
          <p:nvPr/>
        </p:nvSpPr>
        <p:spPr>
          <a:xfrm>
            <a:off x="3838575" y="2776538"/>
            <a:ext cx="4557713"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Diversify income by adding premium services and forming strategic partnerships</a:t>
            </a:r>
            <a:endParaRPr lang="en-US" sz="900" dirty="0"/>
          </a:p>
        </p:txBody>
      </p:sp>
      <p:sp>
        <p:nvSpPr>
          <p:cNvPr id="25" name="Text 16"/>
          <p:cNvSpPr/>
          <p:nvPr/>
        </p:nvSpPr>
        <p:spPr>
          <a:xfrm>
            <a:off x="609600" y="2347913"/>
            <a:ext cx="2824163"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Delayed or Insufficient Revenue from Bookings</a:t>
            </a:r>
            <a:endParaRPr lang="en-US" sz="900" dirty="0"/>
          </a:p>
        </p:txBody>
      </p:sp>
      <p:sp>
        <p:nvSpPr>
          <p:cNvPr id="26" name="Text 17"/>
          <p:cNvSpPr/>
          <p:nvPr/>
        </p:nvSpPr>
        <p:spPr>
          <a:xfrm>
            <a:off x="3905250" y="2347913"/>
            <a:ext cx="4833938"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Offer early booking incentives and use automated invoicing to ensure timely payments</a:t>
            </a:r>
            <a:endParaRPr lang="en-US" sz="900" dirty="0"/>
          </a:p>
        </p:txBody>
      </p:sp>
      <p:sp>
        <p:nvSpPr>
          <p:cNvPr id="27" name="Text 18"/>
          <p:cNvSpPr/>
          <p:nvPr/>
        </p:nvSpPr>
        <p:spPr>
          <a:xfrm>
            <a:off x="609600" y="1919288"/>
            <a:ext cx="2352675"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High Operating Expenses (Burn Rate)</a:t>
            </a:r>
            <a:endParaRPr lang="en-US" sz="900" dirty="0"/>
          </a:p>
        </p:txBody>
      </p:sp>
      <p:sp>
        <p:nvSpPr>
          <p:cNvPr id="28" name="Text 19"/>
          <p:cNvSpPr/>
          <p:nvPr/>
        </p:nvSpPr>
        <p:spPr>
          <a:xfrm>
            <a:off x="4010025" y="1919288"/>
            <a:ext cx="3695700"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Optimizing operational costs and scaling at a manageable pace</a:t>
            </a:r>
            <a:endParaRPr lang="en-US" sz="900" dirty="0"/>
          </a:p>
        </p:txBody>
      </p:sp>
      <p:sp>
        <p:nvSpPr>
          <p:cNvPr id="29" name="Text 20"/>
          <p:cNvSpPr/>
          <p:nvPr/>
        </p:nvSpPr>
        <p:spPr>
          <a:xfrm>
            <a:off x="609600" y="1490663"/>
            <a:ext cx="2576513"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Insufficient Cash Flow / Capital Shortages</a:t>
            </a:r>
            <a:endParaRPr lang="en-US" sz="900" dirty="0"/>
          </a:p>
        </p:txBody>
      </p:sp>
      <p:sp>
        <p:nvSpPr>
          <p:cNvPr id="30" name="Text 21"/>
          <p:cNvSpPr/>
          <p:nvPr/>
        </p:nvSpPr>
        <p:spPr>
          <a:xfrm>
            <a:off x="3948112" y="1490663"/>
            <a:ext cx="3224213" cy="142875"/>
          </a:xfrm>
          <a:prstGeom prst="rect">
            <a:avLst/>
          </a:prstGeom>
          <a:noFill/>
          <a:ln/>
        </p:spPr>
        <p:txBody>
          <a:bodyPr wrap="square" rtlCol="0" anchor="ctr"/>
          <a:lstStyle/>
          <a:p>
            <a:pPr algn="l" indent="0" marL="0">
              <a:lnSpc>
                <a:spcPts val="1134"/>
              </a:lnSpc>
              <a:buNone/>
            </a:pPr>
            <a:r>
              <a:rPr lang="en-US" sz="900" spc="5" kern="0" dirty="0">
                <a:solidFill>
                  <a:srgbClr val="FFFFFF">
                    <a:alpha val="99000"/>
                  </a:srgbClr>
                </a:solidFill>
                <a:latin typeface="Outfit" pitchFamily="34" charset="0"/>
                <a:ea typeface="Outfit" pitchFamily="34" charset="-122"/>
                <a:cs typeface="Outfit" pitchFamily="34" charset="-120"/>
              </a:rPr>
              <a:t>Secure early-stage funding and track cash flow closely</a:t>
            </a:r>
            <a:endParaRPr 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101010"/>
        </a:solidFill>
      </p:bgPr>
    </p:bg>
    <p:spTree>
      <p:nvGrpSpPr>
        <p:cNvPr id="1" name=""/>
        <p:cNvGrpSpPr/>
        <p:nvPr/>
      </p:nvGrpSpPr>
      <p:grpSpPr>
        <a:xfrm>
          <a:off x="0" y="0"/>
          <a:ext cx="0" cy="0"/>
          <a:chOff x="0" y="0"/>
          <a:chExt cx="0" cy="0"/>
        </a:xfrm>
      </p:grpSpPr>
      <p:sp>
        <p:nvSpPr>
          <p:cNvPr id="2" name="Text 0"/>
          <p:cNvSpPr/>
          <p:nvPr/>
        </p:nvSpPr>
        <p:spPr>
          <a:xfrm>
            <a:off x="3109913" y="2447925"/>
            <a:ext cx="3386138" cy="252413"/>
          </a:xfrm>
          <a:prstGeom prst="rect">
            <a:avLst/>
          </a:prstGeom>
          <a:noFill/>
          <a:ln/>
        </p:spPr>
        <p:txBody>
          <a:bodyPr wrap="square" rtlCol="0" anchor="ctr"/>
          <a:lstStyle/>
          <a:p>
            <a:pPr algn="l" indent="0" marL="0">
              <a:lnSpc>
                <a:spcPts val="1980"/>
              </a:lnSpc>
              <a:buNone/>
            </a:pPr>
            <a:r>
              <a:rPr lang="en-US" sz="1650" b="1" spc="8" kern="0" dirty="0">
                <a:solidFill>
                  <a:srgbClr val="FFFFFF">
                    <a:alpha val="99000"/>
                  </a:srgbClr>
                </a:solidFill>
                <a:latin typeface="Inter" pitchFamily="34" charset="0"/>
                <a:ea typeface="Inter" pitchFamily="34" charset="-122"/>
                <a:cs typeface="Inter" pitchFamily="34" charset="-120"/>
              </a:rPr>
              <a:t>CHIEF MARKETING OFFICER</a:t>
            </a:r>
            <a:endParaRPr lang="en-US" sz="1650" dirty="0"/>
          </a:p>
        </p:txBody>
      </p:sp>
      <p:sp>
        <p:nvSpPr>
          <p:cNvPr id="3" name="Text 1"/>
          <p:cNvSpPr/>
          <p:nvPr/>
        </p:nvSpPr>
        <p:spPr>
          <a:xfrm>
            <a:off x="3805237" y="2700338"/>
            <a:ext cx="1995488" cy="200025"/>
          </a:xfrm>
          <a:prstGeom prst="rect">
            <a:avLst/>
          </a:prstGeom>
          <a:noFill/>
          <a:ln/>
        </p:spPr>
        <p:txBody>
          <a:bodyPr wrap="square" rtlCol="0" anchor="ctr"/>
          <a:lstStyle/>
          <a:p>
            <a:pPr algn="l" indent="0" marL="0">
              <a:lnSpc>
                <a:spcPts val="1575"/>
              </a:lnSpc>
              <a:buNone/>
            </a:pPr>
            <a:r>
              <a:rPr lang="en-US" sz="1313" b="1" spc="7" kern="0" dirty="0">
                <a:solidFill>
                  <a:srgbClr val="A3A3A3">
                    <a:alpha val="99000"/>
                  </a:srgbClr>
                </a:solidFill>
                <a:latin typeface="Inter" pitchFamily="34" charset="0"/>
                <a:ea typeface="Inter" pitchFamily="34" charset="-122"/>
                <a:cs typeface="Inter" pitchFamily="34" charset="-120"/>
              </a:rPr>
              <a:t>TIMUR URUNBAEV</a:t>
            </a:r>
            <a:endParaRPr lang="en-US" sz="1313"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101010"/>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395288" y="-119063"/>
            <a:ext cx="886537" cy="3609975"/>
          </a:xfrm>
          <a:prstGeom prst="rect">
            <a:avLst/>
          </a:prstGeom>
        </p:spPr>
      </p:pic>
      <p:sp>
        <p:nvSpPr>
          <p:cNvPr id="4" name="Text 0"/>
          <p:cNvSpPr/>
          <p:nvPr/>
        </p:nvSpPr>
        <p:spPr>
          <a:xfrm>
            <a:off x="831763" y="1647825"/>
            <a:ext cx="2386013" cy="171450"/>
          </a:xfrm>
          <a:prstGeom prst="rect">
            <a:avLst/>
          </a:prstGeom>
          <a:noFill/>
          <a:ln/>
        </p:spPr>
        <p:txBody>
          <a:bodyPr wrap="square" rtlCol="0" anchor="ctr"/>
          <a:lstStyle/>
          <a:p>
            <a:pPr algn="l" indent="0" marL="0">
              <a:lnSpc>
                <a:spcPts val="1350"/>
              </a:lnSpc>
              <a:buNone/>
            </a:pPr>
            <a:r>
              <a:rPr lang="en-US" sz="1125" spc="6" kern="0" dirty="0">
                <a:solidFill>
                  <a:srgbClr val="FFFFFF">
                    <a:alpha val="99000"/>
                  </a:srgbClr>
                </a:solidFill>
                <a:latin typeface="Outfit" pitchFamily="34" charset="0"/>
                <a:ea typeface="Outfit" pitchFamily="34" charset="-122"/>
                <a:cs typeface="Outfit" pitchFamily="34" charset="-120"/>
              </a:rPr>
              <a:t>1. Independent Event Creators</a:t>
            </a:r>
            <a:endParaRPr lang="en-US" sz="1125" dirty="0"/>
          </a:p>
        </p:txBody>
      </p:sp>
      <p:sp>
        <p:nvSpPr>
          <p:cNvPr id="5" name="Text 1"/>
          <p:cNvSpPr/>
          <p:nvPr/>
        </p:nvSpPr>
        <p:spPr>
          <a:xfrm>
            <a:off x="831763" y="2262188"/>
            <a:ext cx="3105150" cy="171450"/>
          </a:xfrm>
          <a:prstGeom prst="rect">
            <a:avLst/>
          </a:prstGeom>
          <a:noFill/>
          <a:ln/>
        </p:spPr>
        <p:txBody>
          <a:bodyPr wrap="square" rtlCol="0" anchor="ctr"/>
          <a:lstStyle/>
          <a:p>
            <a:pPr algn="l" indent="0" marL="0">
              <a:lnSpc>
                <a:spcPts val="1350"/>
              </a:lnSpc>
              <a:buNone/>
            </a:pPr>
            <a:r>
              <a:rPr lang="en-US" sz="1125" spc="6" kern="0" dirty="0">
                <a:solidFill>
                  <a:srgbClr val="FFFFFF">
                    <a:alpha val="99000"/>
                  </a:srgbClr>
                </a:solidFill>
                <a:latin typeface="Outfit" pitchFamily="34" charset="0"/>
                <a:ea typeface="Outfit" pitchFamily="34" charset="-122"/>
                <a:cs typeface="Outfit" pitchFamily="34" charset="-120"/>
              </a:rPr>
              <a:t>2. Professional Event Planners &amp; Agencies</a:t>
            </a:r>
            <a:endParaRPr lang="en-US" sz="1125" dirty="0"/>
          </a:p>
        </p:txBody>
      </p:sp>
      <p:sp>
        <p:nvSpPr>
          <p:cNvPr id="6" name="Text 2"/>
          <p:cNvSpPr/>
          <p:nvPr/>
        </p:nvSpPr>
        <p:spPr>
          <a:xfrm>
            <a:off x="831763" y="2814638"/>
            <a:ext cx="2895600" cy="171450"/>
          </a:xfrm>
          <a:prstGeom prst="rect">
            <a:avLst/>
          </a:prstGeom>
          <a:noFill/>
          <a:ln/>
        </p:spPr>
        <p:txBody>
          <a:bodyPr wrap="square" rtlCol="0" anchor="ctr"/>
          <a:lstStyle/>
          <a:p>
            <a:pPr algn="l" indent="0" marL="0">
              <a:lnSpc>
                <a:spcPts val="1350"/>
              </a:lnSpc>
              <a:buNone/>
            </a:pPr>
            <a:r>
              <a:rPr lang="en-US" sz="1125" spc="6" kern="0" dirty="0">
                <a:solidFill>
                  <a:srgbClr val="FFFFFF">
                    <a:alpha val="99000"/>
                  </a:srgbClr>
                </a:solidFill>
                <a:latin typeface="Outfit" pitchFamily="34" charset="0"/>
                <a:ea typeface="Outfit" pitchFamily="34" charset="-122"/>
                <a:cs typeface="Outfit" pitchFamily="34" charset="-120"/>
              </a:rPr>
              <a:t>3. Small Business Owners &amp; Influencers</a:t>
            </a:r>
            <a:endParaRPr lang="en-US" sz="1125" dirty="0"/>
          </a:p>
        </p:txBody>
      </p:sp>
      <p:sp>
        <p:nvSpPr>
          <p:cNvPr id="7" name="Text 3"/>
          <p:cNvSpPr/>
          <p:nvPr/>
        </p:nvSpPr>
        <p:spPr>
          <a:xfrm>
            <a:off x="831763" y="3371850"/>
            <a:ext cx="2952750" cy="171450"/>
          </a:xfrm>
          <a:prstGeom prst="rect">
            <a:avLst/>
          </a:prstGeom>
          <a:noFill/>
          <a:ln/>
        </p:spPr>
        <p:txBody>
          <a:bodyPr wrap="square" rtlCol="0" anchor="ctr"/>
          <a:lstStyle/>
          <a:p>
            <a:pPr algn="l" indent="0" marL="0">
              <a:lnSpc>
                <a:spcPts val="1350"/>
              </a:lnSpc>
              <a:buNone/>
            </a:pPr>
            <a:r>
              <a:rPr lang="en-US" sz="1125" spc="6" kern="0" dirty="0">
                <a:solidFill>
                  <a:srgbClr val="FFFFFF">
                    <a:alpha val="99000"/>
                  </a:srgbClr>
                </a:solidFill>
                <a:latin typeface="Outfit" pitchFamily="34" charset="0"/>
                <a:ea typeface="Outfit" pitchFamily="34" charset="-122"/>
                <a:cs typeface="Outfit" pitchFamily="34" charset="-120"/>
              </a:rPr>
              <a:t>4. Venue Owners (Secondary Audience)</a:t>
            </a:r>
            <a:endParaRPr lang="en-US" sz="1125" dirty="0"/>
          </a:p>
        </p:txBody>
      </p:sp>
      <p:sp>
        <p:nvSpPr>
          <p:cNvPr id="8" name="Text 4"/>
          <p:cNvSpPr/>
          <p:nvPr/>
        </p:nvSpPr>
        <p:spPr>
          <a:xfrm>
            <a:off x="609600" y="609600"/>
            <a:ext cx="3862388"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target audience</a:t>
            </a:r>
            <a:endParaRPr lang="en-US" sz="3600" dirty="0"/>
          </a:p>
        </p:txBody>
      </p:sp>
      <p:sp>
        <p:nvSpPr>
          <p:cNvPr id="9" name="Text 5"/>
          <p:cNvSpPr/>
          <p:nvPr/>
        </p:nvSpPr>
        <p:spPr>
          <a:xfrm>
            <a:off x="609600" y="4238625"/>
            <a:ext cx="8382000" cy="414338"/>
          </a:xfrm>
          <a:prstGeom prst="rect">
            <a:avLst/>
          </a:prstGeom>
          <a:noFill/>
          <a:ln/>
        </p:spPr>
        <p:txBody>
          <a:bodyPr wrap="square" rtlCol="0" anchor="ctr"/>
          <a:lstStyle/>
          <a:p>
            <a:pPr algn="l" indent="0" marL="0">
              <a:lnSpc>
                <a:spcPts val="1080"/>
              </a:lnSpc>
              <a:buNone/>
            </a:pPr>
            <a:r>
              <a:rPr lang="en-US" sz="900" spc="5" kern="0" dirty="0">
                <a:solidFill>
                  <a:srgbClr val="A3A3A3">
                    <a:alpha val="99000"/>
                  </a:srgbClr>
                </a:solidFill>
                <a:latin typeface="Outfit" pitchFamily="34" charset="0"/>
                <a:ea typeface="Outfit" pitchFamily="34" charset="-122"/>
                <a:cs typeface="Outfit" pitchFamily="34" charset="-120"/>
              </a:rPr>
              <a:t>keywords: meeting room, photoshooting, studios, workshop space, coworking space, concert spaces, art exhibitions, seminar room, board room, awards ceremony, training room, day office, podcast recording, music studio, conference hotel, business center, office space, corporate event space, fashion event, product showcase, rooftop party...</a:t>
            </a:r>
            <a:endParaRPr lang="en-US" sz="900" dirty="0"/>
          </a:p>
        </p:txBody>
      </p:sp>
      <p:sp>
        <p:nvSpPr>
          <p:cNvPr id="10" name="Text 6"/>
          <p:cNvSpPr/>
          <p:nvPr/>
        </p:nvSpPr>
        <p:spPr>
          <a:xfrm>
            <a:off x="609600" y="1157288"/>
            <a:ext cx="3333750" cy="138113"/>
          </a:xfrm>
          <a:prstGeom prst="rect">
            <a:avLst/>
          </a:prstGeom>
          <a:noFill/>
          <a:ln/>
        </p:spPr>
        <p:txBody>
          <a:bodyPr wrap="square" rtlCol="0" anchor="ctr"/>
          <a:lstStyle/>
          <a:p>
            <a:pPr algn="l" indent="0" marL="0">
              <a:lnSpc>
                <a:spcPts val="1080"/>
              </a:lnSpc>
              <a:buNone/>
            </a:pPr>
            <a:r>
              <a:rPr lang="en-US" sz="900" spc="5" kern="0" dirty="0">
                <a:solidFill>
                  <a:srgbClr val="4285F4">
                    <a:alpha val="99000"/>
                  </a:srgbClr>
                </a:solidFill>
                <a:latin typeface="Outfit" pitchFamily="34" charset="0"/>
                <a:ea typeface="Outfit" pitchFamily="34" charset="-122"/>
                <a:cs typeface="Outfit" pitchFamily="34" charset="-120"/>
              </a:rPr>
              <a:t>Psychographics: creative, value community &amp; uniqueness</a:t>
            </a:r>
            <a:endParaRPr lang="en-US" sz="900" dirty="0"/>
          </a:p>
        </p:txBody>
      </p:sp>
      <p:sp>
        <p:nvSpPr>
          <p:cNvPr id="11" name="Text 7"/>
          <p:cNvSpPr/>
          <p:nvPr/>
        </p:nvSpPr>
        <p:spPr>
          <a:xfrm>
            <a:off x="1346113" y="1828800"/>
            <a:ext cx="4652963" cy="138113"/>
          </a:xfrm>
          <a:prstGeom prst="rect">
            <a:avLst/>
          </a:prstGeom>
          <a:noFill/>
          <a:ln/>
        </p:spPr>
        <p:txBody>
          <a:bodyPr wrap="square" rtlCol="0" anchor="ctr"/>
          <a:lstStyle/>
          <a:p>
            <a:pPr algn="l" indent="0" marL="0">
              <a:lnSpc>
                <a:spcPts val="1080"/>
              </a:lnSpc>
              <a:buNone/>
            </a:pPr>
            <a:r>
              <a:rPr lang="en-US" sz="900" spc="5" kern="0" dirty="0">
                <a:solidFill>
                  <a:srgbClr val="A3A3A3">
                    <a:alpha val="99000"/>
                  </a:srgbClr>
                </a:solidFill>
                <a:latin typeface="Inter" pitchFamily="34" charset="0"/>
                <a:ea typeface="Inter" pitchFamily="34" charset="-122"/>
                <a:cs typeface="Inter" pitchFamily="34" charset="-120"/>
              </a:rPr>
              <a:t>Motivation: Build their own community, create memorable events, gain visibility</a:t>
            </a:r>
            <a:endParaRPr lang="en-US" sz="900" dirty="0"/>
          </a:p>
        </p:txBody>
      </p:sp>
      <p:sp>
        <p:nvSpPr>
          <p:cNvPr id="12" name="Text 8"/>
          <p:cNvSpPr/>
          <p:nvPr/>
        </p:nvSpPr>
        <p:spPr>
          <a:xfrm>
            <a:off x="1346113" y="2443163"/>
            <a:ext cx="4838700" cy="138113"/>
          </a:xfrm>
          <a:prstGeom prst="rect">
            <a:avLst/>
          </a:prstGeom>
          <a:noFill/>
          <a:ln/>
        </p:spPr>
        <p:txBody>
          <a:bodyPr wrap="square" rtlCol="0" anchor="ctr"/>
          <a:lstStyle/>
          <a:p>
            <a:pPr algn="l" indent="0" marL="0">
              <a:lnSpc>
                <a:spcPts val="1080"/>
              </a:lnSpc>
              <a:buNone/>
            </a:pPr>
            <a:r>
              <a:rPr lang="en-US" sz="900" spc="5" kern="0" dirty="0">
                <a:solidFill>
                  <a:srgbClr val="A3A3A3">
                    <a:alpha val="99000"/>
                  </a:srgbClr>
                </a:solidFill>
                <a:latin typeface="Inter" pitchFamily="34" charset="0"/>
                <a:ea typeface="Inter" pitchFamily="34" charset="-122"/>
                <a:cs typeface="Inter" pitchFamily="34" charset="-120"/>
              </a:rPr>
              <a:t>Motivation: Reduce operational risks and save time while pleasing high-end clients</a:t>
            </a:r>
            <a:endParaRPr lang="en-US" sz="900" dirty="0"/>
          </a:p>
        </p:txBody>
      </p:sp>
      <p:sp>
        <p:nvSpPr>
          <p:cNvPr id="13" name="Text 9"/>
          <p:cNvSpPr/>
          <p:nvPr/>
        </p:nvSpPr>
        <p:spPr>
          <a:xfrm>
            <a:off x="1346113" y="2995613"/>
            <a:ext cx="4124325" cy="138113"/>
          </a:xfrm>
          <a:prstGeom prst="rect">
            <a:avLst/>
          </a:prstGeom>
          <a:noFill/>
          <a:ln/>
        </p:spPr>
        <p:txBody>
          <a:bodyPr wrap="square" rtlCol="0" anchor="ctr"/>
          <a:lstStyle/>
          <a:p>
            <a:pPr algn="l" indent="0" marL="0">
              <a:lnSpc>
                <a:spcPts val="1080"/>
              </a:lnSpc>
              <a:buNone/>
            </a:pPr>
            <a:r>
              <a:rPr lang="en-US" sz="900" spc="5" kern="0" dirty="0">
                <a:solidFill>
                  <a:srgbClr val="A3A3A3">
                    <a:alpha val="99000"/>
                  </a:srgbClr>
                </a:solidFill>
                <a:latin typeface="Inter" pitchFamily="34" charset="0"/>
                <a:ea typeface="Inter" pitchFamily="34" charset="-122"/>
                <a:cs typeface="Inter" pitchFamily="34" charset="-120"/>
              </a:rPr>
              <a:t>Motivation: Grow brand presence, experiment with in-person formats</a:t>
            </a:r>
            <a:endParaRPr lang="en-US" sz="900" dirty="0"/>
          </a:p>
        </p:txBody>
      </p:sp>
      <p:sp>
        <p:nvSpPr>
          <p:cNvPr id="14" name="Text 10"/>
          <p:cNvSpPr/>
          <p:nvPr/>
        </p:nvSpPr>
        <p:spPr>
          <a:xfrm>
            <a:off x="1350876" y="3552825"/>
            <a:ext cx="4748213" cy="138113"/>
          </a:xfrm>
          <a:prstGeom prst="rect">
            <a:avLst/>
          </a:prstGeom>
          <a:noFill/>
          <a:ln/>
        </p:spPr>
        <p:txBody>
          <a:bodyPr wrap="square" rtlCol="0" anchor="ctr"/>
          <a:lstStyle/>
          <a:p>
            <a:pPr algn="l" indent="0" marL="0">
              <a:lnSpc>
                <a:spcPts val="1080"/>
              </a:lnSpc>
              <a:buNone/>
            </a:pPr>
            <a:r>
              <a:rPr lang="en-US" sz="900" spc="5" kern="0" dirty="0">
                <a:solidFill>
                  <a:srgbClr val="A3A3A3">
                    <a:alpha val="99000"/>
                  </a:srgbClr>
                </a:solidFill>
                <a:latin typeface="Inter" pitchFamily="34" charset="0"/>
                <a:ea typeface="Inter" pitchFamily="34" charset="-122"/>
                <a:cs typeface="Inter" pitchFamily="34" charset="-120"/>
              </a:rPr>
              <a:t>Motivation: Monetize underused space, join creative ecosystem, build reputation</a:t>
            </a:r>
            <a:endParaRPr lang="en-US" sz="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101010"/>
        </a:solidFill>
      </p:bgPr>
    </p:bg>
    <p:spTree>
      <p:nvGrpSpPr>
        <p:cNvPr id="1" name=""/>
        <p:cNvGrpSpPr/>
        <p:nvPr/>
      </p:nvGrpSpPr>
      <p:grpSpPr>
        <a:xfrm>
          <a:off x="0" y="0"/>
          <a:ext cx="0" cy="0"/>
          <a:chOff x="0" y="0"/>
          <a:chExt cx="0" cy="0"/>
        </a:xfrm>
      </p:grpSpPr>
      <p:sp>
        <p:nvSpPr>
          <p:cNvPr id="3" name="Shape 0"/>
          <p:cNvSpPr/>
          <p:nvPr/>
        </p:nvSpPr>
        <p:spPr>
          <a:xfrm>
            <a:off x="723900" y="1300163"/>
            <a:ext cx="7696200" cy="481012"/>
          </a:xfrm>
          <a:prstGeom prst="rect">
            <a:avLst/>
          </a:prstGeom>
          <a:noFill/>
          <a:ln/>
        </p:spPr>
      </p:sp>
      <p:sp>
        <p:nvSpPr>
          <p:cNvPr id="4" name="Shape 1"/>
          <p:cNvSpPr/>
          <p:nvPr/>
        </p:nvSpPr>
        <p:spPr>
          <a:xfrm>
            <a:off x="723900" y="1300163"/>
            <a:ext cx="7696200" cy="180975"/>
          </a:xfrm>
          <a:prstGeom prst="rect">
            <a:avLst/>
          </a:prstGeom>
          <a:noFill/>
          <a:ln/>
        </p:spPr>
      </p:sp>
      <p:pic>
        <p:nvPicPr>
          <p:cNvPr id="5" name="Image 0" descr="preencoded.png">    </p:cNvPr>
          <p:cNvPicPr>
            <a:picLocks noChangeAspect="1"/>
          </p:cNvPicPr>
          <p:nvPr/>
        </p:nvPicPr>
        <p:blipFill>
          <a:blip r:embed="rId1"/>
          <a:stretch>
            <a:fillRect/>
          </a:stretch>
        </p:blipFill>
        <p:spPr>
          <a:xfrm>
            <a:off x="614363" y="2376488"/>
            <a:ext cx="885825" cy="1876425"/>
          </a:xfrm>
          <a:prstGeom prst="rect">
            <a:avLst/>
          </a:prstGeom>
        </p:spPr>
      </p:pic>
      <p:pic>
        <p:nvPicPr>
          <p:cNvPr id="6" name="Image 1" descr="preencoded.png">    </p:cNvPr>
          <p:cNvPicPr>
            <a:picLocks noChangeAspect="1"/>
          </p:cNvPicPr>
          <p:nvPr/>
        </p:nvPicPr>
        <p:blipFill>
          <a:blip r:embed="rId2"/>
          <a:stretch>
            <a:fillRect/>
          </a:stretch>
        </p:blipFill>
        <p:spPr>
          <a:xfrm>
            <a:off x="1619250" y="2376488"/>
            <a:ext cx="885825" cy="1876425"/>
          </a:xfrm>
          <a:prstGeom prst="rect">
            <a:avLst/>
          </a:prstGeom>
        </p:spPr>
      </p:pic>
      <p:pic>
        <p:nvPicPr>
          <p:cNvPr id="7" name="Image 2" descr="preencoded.png">    </p:cNvPr>
          <p:cNvPicPr>
            <a:picLocks noChangeAspect="1"/>
          </p:cNvPicPr>
          <p:nvPr/>
        </p:nvPicPr>
        <p:blipFill>
          <a:blip r:embed="rId3"/>
          <a:stretch>
            <a:fillRect/>
          </a:stretch>
        </p:blipFill>
        <p:spPr>
          <a:xfrm>
            <a:off x="2624138" y="2376488"/>
            <a:ext cx="881063" cy="1876425"/>
          </a:xfrm>
          <a:prstGeom prst="rect">
            <a:avLst/>
          </a:prstGeom>
        </p:spPr>
      </p:pic>
      <p:pic>
        <p:nvPicPr>
          <p:cNvPr id="8" name="Image 3" descr="preencoded.png">    </p:cNvPr>
          <p:cNvPicPr>
            <a:picLocks noChangeAspect="1"/>
          </p:cNvPicPr>
          <p:nvPr/>
        </p:nvPicPr>
        <p:blipFill>
          <a:blip r:embed="rId4"/>
          <a:stretch>
            <a:fillRect/>
          </a:stretch>
        </p:blipFill>
        <p:spPr>
          <a:xfrm>
            <a:off x="3624263" y="2376488"/>
            <a:ext cx="885825" cy="1876425"/>
          </a:xfrm>
          <a:prstGeom prst="rect">
            <a:avLst/>
          </a:prstGeom>
        </p:spPr>
      </p:pic>
      <p:pic>
        <p:nvPicPr>
          <p:cNvPr id="9" name="Image 4" descr="preencoded.png">    </p:cNvPr>
          <p:cNvPicPr>
            <a:picLocks noChangeAspect="1"/>
          </p:cNvPicPr>
          <p:nvPr/>
        </p:nvPicPr>
        <p:blipFill>
          <a:blip r:embed="rId5"/>
          <a:stretch>
            <a:fillRect/>
          </a:stretch>
        </p:blipFill>
        <p:spPr>
          <a:xfrm>
            <a:off x="4629150" y="2376488"/>
            <a:ext cx="885825" cy="1876425"/>
          </a:xfrm>
          <a:prstGeom prst="rect">
            <a:avLst/>
          </a:prstGeom>
        </p:spPr>
      </p:pic>
      <p:pic>
        <p:nvPicPr>
          <p:cNvPr id="10" name="Image 5" descr="preencoded.png">    </p:cNvPr>
          <p:cNvPicPr>
            <a:picLocks noChangeAspect="1"/>
          </p:cNvPicPr>
          <p:nvPr/>
        </p:nvPicPr>
        <p:blipFill>
          <a:blip r:embed="rId6"/>
          <a:stretch>
            <a:fillRect/>
          </a:stretch>
        </p:blipFill>
        <p:spPr>
          <a:xfrm>
            <a:off x="5634038" y="2376488"/>
            <a:ext cx="885825" cy="1876425"/>
          </a:xfrm>
          <a:prstGeom prst="rect">
            <a:avLst/>
          </a:prstGeom>
        </p:spPr>
      </p:pic>
      <p:pic>
        <p:nvPicPr>
          <p:cNvPr id="11" name="Image 6" descr="preencoded.png">    </p:cNvPr>
          <p:cNvPicPr>
            <a:picLocks noChangeAspect="1"/>
          </p:cNvPicPr>
          <p:nvPr/>
        </p:nvPicPr>
        <p:blipFill>
          <a:blip r:embed="rId7"/>
          <a:stretch>
            <a:fillRect/>
          </a:stretch>
        </p:blipFill>
        <p:spPr>
          <a:xfrm>
            <a:off x="6638925" y="2376488"/>
            <a:ext cx="885825" cy="1876425"/>
          </a:xfrm>
          <a:prstGeom prst="rect">
            <a:avLst/>
          </a:prstGeom>
        </p:spPr>
      </p:pic>
      <p:pic>
        <p:nvPicPr>
          <p:cNvPr id="12" name="Image 7" descr="preencoded.png">    </p:cNvPr>
          <p:cNvPicPr>
            <a:picLocks noChangeAspect="1"/>
          </p:cNvPicPr>
          <p:nvPr/>
        </p:nvPicPr>
        <p:blipFill>
          <a:blip r:embed="rId8"/>
          <a:stretch>
            <a:fillRect/>
          </a:stretch>
        </p:blipFill>
        <p:spPr>
          <a:xfrm>
            <a:off x="7643813" y="2376488"/>
            <a:ext cx="885825" cy="1876425"/>
          </a:xfrm>
          <a:prstGeom prst="rect">
            <a:avLst/>
          </a:prstGeom>
        </p:spPr>
      </p:pic>
      <p:sp>
        <p:nvSpPr>
          <p:cNvPr id="13" name="Text 2"/>
          <p:cNvSpPr/>
          <p:nvPr/>
        </p:nvSpPr>
        <p:spPr>
          <a:xfrm>
            <a:off x="609600" y="609600"/>
            <a:ext cx="4567238"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marketing strategy</a:t>
            </a:r>
            <a:endParaRPr lang="en-US" sz="3600" dirty="0"/>
          </a:p>
        </p:txBody>
      </p:sp>
      <p:sp>
        <p:nvSpPr>
          <p:cNvPr id="14" name="Text 3"/>
          <p:cNvSpPr/>
          <p:nvPr/>
        </p:nvSpPr>
        <p:spPr>
          <a:xfrm>
            <a:off x="3324225" y="1924050"/>
            <a:ext cx="2957513" cy="571500"/>
          </a:xfrm>
          <a:prstGeom prst="rect">
            <a:avLst/>
          </a:prstGeom>
          <a:noFill/>
          <a:ln/>
        </p:spPr>
        <p:txBody>
          <a:bodyPr wrap="square" rtlCol="0" anchor="ctr"/>
          <a:lstStyle/>
          <a:p>
            <a:pPr algn="l" indent="0" marL="0">
              <a:lnSpc>
                <a:spcPts val="4500"/>
              </a:lnSpc>
              <a:buNone/>
            </a:pPr>
            <a:r>
              <a:rPr lang="en-US" sz="3750" spc="19" kern="0" dirty="0">
                <a:solidFill>
                  <a:srgbClr val="FFFFFF">
                    <a:alpha val="99000"/>
                  </a:srgbClr>
                </a:solidFill>
                <a:latin typeface="Outfit" pitchFamily="34" charset="0"/>
                <a:ea typeface="Outfit" pitchFamily="34" charset="-122"/>
                <a:cs typeface="Outfit" pitchFamily="34" charset="-120"/>
              </a:rPr>
              <a:t>powered by</a:t>
            </a:r>
            <a:endParaRPr lang="en-US" sz="3750" dirty="0"/>
          </a:p>
        </p:txBody>
      </p:sp>
      <p:sp>
        <p:nvSpPr>
          <p:cNvPr id="15" name="Text 4"/>
          <p:cNvSpPr/>
          <p:nvPr/>
        </p:nvSpPr>
        <p:spPr>
          <a:xfrm>
            <a:off x="3952875" y="4043363"/>
            <a:ext cx="1700213" cy="571500"/>
          </a:xfrm>
          <a:prstGeom prst="rect">
            <a:avLst/>
          </a:prstGeom>
          <a:noFill/>
          <a:ln/>
        </p:spPr>
        <p:txBody>
          <a:bodyPr wrap="square" rtlCol="0" anchor="ctr"/>
          <a:lstStyle/>
          <a:p>
            <a:pPr algn="l" indent="0" marL="0">
              <a:lnSpc>
                <a:spcPts val="4500"/>
              </a:lnSpc>
              <a:buNone/>
            </a:pPr>
            <a:r>
              <a:rPr lang="en-US" sz="3750" spc="19" kern="0" dirty="0">
                <a:solidFill>
                  <a:srgbClr val="FFFFFF">
                    <a:alpha val="99000"/>
                  </a:srgbClr>
                </a:solidFill>
                <a:latin typeface="Schoolbell" pitchFamily="34" charset="0"/>
                <a:ea typeface="Schoolbell" pitchFamily="34" charset="-122"/>
                <a:cs typeface="Schoolbell" pitchFamily="34" charset="-120"/>
              </a:rPr>
              <a:t>joytop</a:t>
            </a:r>
            <a:endParaRPr lang="en-US" sz="3750" dirty="0"/>
          </a:p>
        </p:txBody>
      </p:sp>
      <p:sp>
        <p:nvSpPr>
          <p:cNvPr id="16" name="Text 5"/>
          <p:cNvSpPr/>
          <p:nvPr/>
        </p:nvSpPr>
        <p:spPr>
          <a:xfrm>
            <a:off x="3090863" y="4876800"/>
            <a:ext cx="3424238" cy="138113"/>
          </a:xfrm>
          <a:prstGeom prst="rect">
            <a:avLst/>
          </a:prstGeom>
          <a:noFill/>
          <a:ln/>
        </p:spPr>
        <p:txBody>
          <a:bodyPr wrap="square" rtlCol="0" anchor="ctr"/>
          <a:lstStyle/>
          <a:p>
            <a:pPr algn="l" indent="0" marL="0">
              <a:lnSpc>
                <a:spcPts val="1080"/>
              </a:lnSpc>
              <a:buNone/>
            </a:pPr>
            <a:r>
              <a:rPr lang="en-US" sz="900" spc="5" kern="0" dirty="0">
                <a:solidFill>
                  <a:srgbClr val="A3A3A3">
                    <a:alpha val="99000"/>
                  </a:srgbClr>
                </a:solidFill>
                <a:latin typeface="Outfit" pitchFamily="34" charset="0"/>
                <a:ea typeface="Outfit" pitchFamily="34" charset="-122"/>
                <a:cs typeface="Outfit" pitchFamily="34" charset="-120"/>
              </a:rPr>
              <a:t>https://datareportal.com/reports/digital-2025-uzbekistan</a:t>
            </a:r>
            <a:endParaRPr lang="en-US" sz="900" dirty="0"/>
          </a:p>
        </p:txBody>
      </p:sp>
      <p:sp>
        <p:nvSpPr>
          <p:cNvPr id="17" name="Text 6"/>
          <p:cNvSpPr/>
          <p:nvPr/>
        </p:nvSpPr>
        <p:spPr>
          <a:xfrm>
            <a:off x="723900" y="1600200"/>
            <a:ext cx="8153400" cy="180975"/>
          </a:xfrm>
          <a:prstGeom prst="rect">
            <a:avLst/>
          </a:prstGeom>
          <a:noFill/>
          <a:ln/>
        </p:spPr>
        <p:txBody>
          <a:bodyPr wrap="square" rtlCol="0" anchor="ctr"/>
          <a:lstStyle/>
          <a:p>
            <a:pPr algn="ctr" marL="342900" indent="-342900">
              <a:lnSpc>
                <a:spcPts val="1406"/>
              </a:lnSpc>
              <a:buSzPct val="100000"/>
              <a:buChar char="•"/>
            </a:pPr>
            <a:r>
              <a:rPr lang="en-US" sz="938" spc="5" kern="0" dirty="0">
                <a:solidFill>
                  <a:srgbClr val="A3A3A3">
                    <a:alpha val="99000"/>
                  </a:srgbClr>
                </a:solidFill>
                <a:latin typeface="Outfit" pitchFamily="34" charset="0"/>
                <a:ea typeface="Outfit" pitchFamily="34" charset="-122"/>
                <a:cs typeface="Outfit" pitchFamily="34" charset="-120"/>
              </a:rPr>
              <a:t>Median age: 27 years</a:t>
            </a:r>
            <a:endParaRPr lang="en-US" sz="938" dirty="0"/>
          </a:p>
        </p:txBody>
      </p:sp>
      <p:sp>
        <p:nvSpPr>
          <p:cNvPr id="18" name="Text 7"/>
          <p:cNvSpPr/>
          <p:nvPr/>
        </p:nvSpPr>
        <p:spPr>
          <a:xfrm>
            <a:off x="723900" y="1300163"/>
            <a:ext cx="2943225" cy="180975"/>
          </a:xfrm>
          <a:prstGeom prst="rect">
            <a:avLst/>
          </a:prstGeom>
          <a:noFill/>
          <a:ln/>
        </p:spPr>
        <p:txBody>
          <a:bodyPr wrap="square" rtlCol="0" anchor="ctr"/>
          <a:lstStyle/>
          <a:p>
            <a:pPr algn="l" marL="342900" indent="-342900">
              <a:lnSpc>
                <a:spcPts val="1406"/>
              </a:lnSpc>
              <a:buSzPct val="100000"/>
              <a:buChar char="•"/>
            </a:pPr>
            <a:r>
              <a:rPr lang="en-US" sz="938" spc="5" kern="0" dirty="0">
                <a:solidFill>
                  <a:srgbClr val="A3A3A3">
                    <a:alpha val="99000"/>
                  </a:srgbClr>
                </a:solidFill>
                <a:latin typeface="Outfit" pitchFamily="34" charset="0"/>
                <a:ea typeface="Outfit" pitchFamily="34" charset="-122"/>
                <a:cs typeface="Outfit" pitchFamily="34" charset="-120"/>
              </a:rPr>
              <a:t>89% internet penetration (32.7 million users)</a:t>
            </a:r>
            <a:endParaRPr lang="en-US" sz="938" dirty="0"/>
          </a:p>
        </p:txBody>
      </p:sp>
      <p:sp>
        <p:nvSpPr>
          <p:cNvPr id="19" name="Text 8"/>
          <p:cNvSpPr/>
          <p:nvPr/>
        </p:nvSpPr>
        <p:spPr>
          <a:xfrm>
            <a:off x="3481388" y="1300163"/>
            <a:ext cx="2686050" cy="180975"/>
          </a:xfrm>
          <a:prstGeom prst="rect">
            <a:avLst/>
          </a:prstGeom>
          <a:noFill/>
          <a:ln/>
        </p:spPr>
        <p:txBody>
          <a:bodyPr wrap="square" rtlCol="0" anchor="ctr"/>
          <a:lstStyle/>
          <a:p>
            <a:pPr algn="l" marL="342900" indent="-342900">
              <a:lnSpc>
                <a:spcPts val="1406"/>
              </a:lnSpc>
              <a:buSzPct val="100000"/>
              <a:buChar char="•"/>
            </a:pPr>
            <a:r>
              <a:rPr lang="en-US" sz="938" spc="5" kern="0" dirty="0">
                <a:solidFill>
                  <a:srgbClr val="A3A3A3">
                    <a:alpha val="99000"/>
                  </a:srgbClr>
                </a:solidFill>
                <a:latin typeface="Outfit" pitchFamily="34" charset="0"/>
                <a:ea typeface="Outfit" pitchFamily="34" charset="-122"/>
                <a:cs typeface="Outfit" pitchFamily="34" charset="-120"/>
              </a:rPr>
              <a:t>92.2% mobile connections (33.9 million)</a:t>
            </a:r>
            <a:endParaRPr lang="en-US" sz="938" dirty="0"/>
          </a:p>
        </p:txBody>
      </p:sp>
      <p:sp>
        <p:nvSpPr>
          <p:cNvPr id="20" name="Text 9"/>
          <p:cNvSpPr/>
          <p:nvPr/>
        </p:nvSpPr>
        <p:spPr>
          <a:xfrm>
            <a:off x="5981700" y="1300163"/>
            <a:ext cx="2895600" cy="180975"/>
          </a:xfrm>
          <a:prstGeom prst="rect">
            <a:avLst/>
          </a:prstGeom>
          <a:noFill/>
          <a:ln/>
        </p:spPr>
        <p:txBody>
          <a:bodyPr wrap="square" rtlCol="0" anchor="ctr"/>
          <a:lstStyle/>
          <a:p>
            <a:pPr algn="l" marL="342900" indent="-342900">
              <a:lnSpc>
                <a:spcPts val="1406"/>
              </a:lnSpc>
              <a:buSzPct val="100000"/>
              <a:buChar char="•"/>
            </a:pPr>
            <a:r>
              <a:rPr lang="en-US" sz="938" spc="5" kern="0" dirty="0">
                <a:solidFill>
                  <a:srgbClr val="A3A3A3">
                    <a:alpha val="99000"/>
                  </a:srgbClr>
                </a:solidFill>
                <a:latin typeface="Outfit" pitchFamily="34" charset="0"/>
                <a:ea typeface="Outfit" pitchFamily="34" charset="-122"/>
                <a:cs typeface="Outfit" pitchFamily="34" charset="-120"/>
              </a:rPr>
              <a:t>31.7% active social media users (11.7 million)</a:t>
            </a:r>
            <a:endParaRPr lang="en-US" sz="938"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4257675" y="1824038"/>
            <a:ext cx="4210050" cy="2614613"/>
          </a:xfrm>
          <a:prstGeom prst="rect">
            <a:avLst/>
          </a:prstGeom>
          <a:noFill/>
          <a:ln/>
        </p:spPr>
      </p:sp>
      <p:sp>
        <p:nvSpPr>
          <p:cNvPr id="3" name="Shape 1"/>
          <p:cNvSpPr/>
          <p:nvPr/>
        </p:nvSpPr>
        <p:spPr>
          <a:xfrm>
            <a:off x="609600" y="2781300"/>
            <a:ext cx="3200400" cy="1657350"/>
          </a:xfrm>
          <a:prstGeom prst="roundRect">
            <a:avLst>
              <a:gd name="adj" fmla="val 5517"/>
            </a:avLst>
          </a:prstGeom>
          <a:noFill/>
          <a:ln w="50800">
            <a:solidFill>
              <a:srgbClr val="4285F4"/>
            </a:solidFill>
            <a:prstDash val="solid"/>
          </a:ln>
        </p:spPr>
      </p:sp>
      <p:sp>
        <p:nvSpPr>
          <p:cNvPr id="4" name="Shape 2"/>
          <p:cNvSpPr/>
          <p:nvPr/>
        </p:nvSpPr>
        <p:spPr>
          <a:xfrm>
            <a:off x="609600" y="1876425"/>
            <a:ext cx="2690813" cy="623888"/>
          </a:xfrm>
          <a:prstGeom prst="rect">
            <a:avLst/>
          </a:prstGeom>
          <a:noFill/>
          <a:ln/>
        </p:spPr>
      </p:sp>
      <p:sp>
        <p:nvSpPr>
          <p:cNvPr id="5" name="Shape 3"/>
          <p:cNvSpPr/>
          <p:nvPr/>
        </p:nvSpPr>
        <p:spPr>
          <a:xfrm>
            <a:off x="609600" y="2143125"/>
            <a:ext cx="2690813" cy="357188"/>
          </a:xfrm>
          <a:prstGeom prst="rect">
            <a:avLst/>
          </a:prstGeom>
          <a:noFill/>
          <a:ln/>
        </p:spPr>
      </p:sp>
      <p:sp>
        <p:nvSpPr>
          <p:cNvPr id="6" name="Shape 4"/>
          <p:cNvSpPr/>
          <p:nvPr/>
        </p:nvSpPr>
        <p:spPr>
          <a:xfrm>
            <a:off x="704850" y="2143125"/>
            <a:ext cx="385763" cy="357188"/>
          </a:xfrm>
          <a:prstGeom prst="rect">
            <a:avLst/>
          </a:prstGeom>
          <a:noFill/>
          <a:ln/>
        </p:spPr>
      </p:sp>
      <p:sp>
        <p:nvSpPr>
          <p:cNvPr id="7" name="Shape 5"/>
          <p:cNvSpPr/>
          <p:nvPr/>
        </p:nvSpPr>
        <p:spPr>
          <a:xfrm>
            <a:off x="1685925" y="2143125"/>
            <a:ext cx="428625" cy="357188"/>
          </a:xfrm>
          <a:prstGeom prst="rect">
            <a:avLst/>
          </a:prstGeom>
          <a:noFill/>
          <a:ln/>
        </p:spPr>
      </p:sp>
      <p:sp>
        <p:nvSpPr>
          <p:cNvPr id="8" name="Shape 6"/>
          <p:cNvSpPr/>
          <p:nvPr/>
        </p:nvSpPr>
        <p:spPr>
          <a:xfrm>
            <a:off x="2709863" y="2143125"/>
            <a:ext cx="495300" cy="357188"/>
          </a:xfrm>
          <a:prstGeom prst="rect">
            <a:avLst/>
          </a:prstGeom>
          <a:noFill/>
          <a:ln/>
        </p:spPr>
      </p:sp>
      <p:sp>
        <p:nvSpPr>
          <p:cNvPr id="9" name="Shape 7"/>
          <p:cNvSpPr/>
          <p:nvPr/>
        </p:nvSpPr>
        <p:spPr>
          <a:xfrm>
            <a:off x="752475" y="2924175"/>
            <a:ext cx="2914650" cy="1371600"/>
          </a:xfrm>
          <a:prstGeom prst="rect">
            <a:avLst/>
          </a:prstGeom>
          <a:noFill/>
          <a:ln/>
        </p:spPr>
      </p:sp>
      <p:pic>
        <p:nvPicPr>
          <p:cNvPr id="10" name="Image 0" descr="preencoded.png">    </p:cNvPr>
          <p:cNvPicPr>
            <a:picLocks noChangeAspect="1"/>
          </p:cNvPicPr>
          <p:nvPr/>
        </p:nvPicPr>
        <p:blipFill>
          <a:blip r:embed="rId1"/>
          <a:stretch>
            <a:fillRect/>
          </a:stretch>
        </p:blipFill>
        <p:spPr>
          <a:xfrm>
            <a:off x="1388269" y="2178844"/>
            <a:ext cx="9525" cy="285750"/>
          </a:xfrm>
          <a:prstGeom prst="rect">
            <a:avLst/>
          </a:prstGeom>
        </p:spPr>
      </p:pic>
      <p:pic>
        <p:nvPicPr>
          <p:cNvPr id="11" name="Image 1" descr="preencoded.png">    </p:cNvPr>
          <p:cNvPicPr>
            <a:picLocks noChangeAspect="1"/>
          </p:cNvPicPr>
          <p:nvPr/>
        </p:nvPicPr>
        <p:blipFill>
          <a:blip r:embed="rId2"/>
          <a:stretch>
            <a:fillRect/>
          </a:stretch>
        </p:blipFill>
        <p:spPr>
          <a:xfrm>
            <a:off x="2412206" y="2178844"/>
            <a:ext cx="9525" cy="285750"/>
          </a:xfrm>
          <a:prstGeom prst="rect">
            <a:avLst/>
          </a:prstGeom>
        </p:spPr>
      </p:pic>
      <p:sp>
        <p:nvSpPr>
          <p:cNvPr id="12" name="Text 8"/>
          <p:cNvSpPr/>
          <p:nvPr/>
        </p:nvSpPr>
        <p:spPr>
          <a:xfrm>
            <a:off x="609600" y="609600"/>
            <a:ext cx="4967288" cy="990600"/>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marketing strategy &amp; </a:t>
            </a:r>
            <a:pPr algn="l" indent="0" marL="0">
              <a:lnSpc>
                <a:spcPts val="4320"/>
              </a:lnSpc>
              <a:buNone/>
            </a:pPr>
            <a:r>
              <a:rPr lang="en-US" sz="3000" b="1" spc="-72" kern="0" dirty="0">
                <a:solidFill>
                  <a:srgbClr val="A3A3A3">
                    <a:alpha val="99000"/>
                  </a:srgbClr>
                </a:solidFill>
                <a:latin typeface="Inter" pitchFamily="34" charset="0"/>
                <a:ea typeface="Inter" pitchFamily="34" charset="-122"/>
                <a:cs typeface="Inter" pitchFamily="34" charset="-120"/>
              </a:rPr>
              <a:t>key metrics</a:t>
            </a:r>
            <a:endParaRPr lang="en-US" sz="3600" dirty="0"/>
          </a:p>
        </p:txBody>
      </p:sp>
      <p:sp>
        <p:nvSpPr>
          <p:cNvPr id="13" name="Text 9"/>
          <p:cNvSpPr/>
          <p:nvPr/>
        </p:nvSpPr>
        <p:spPr>
          <a:xfrm>
            <a:off x="609600" y="1876425"/>
            <a:ext cx="1609725" cy="171450"/>
          </a:xfrm>
          <a:prstGeom prst="rect">
            <a:avLst/>
          </a:prstGeom>
          <a:noFill/>
          <a:ln/>
        </p:spPr>
        <p:txBody>
          <a:bodyPr wrap="square" rtlCol="0" anchor="ctr"/>
          <a:lstStyle/>
          <a:p>
            <a:pPr algn="l" indent="0" marL="0">
              <a:lnSpc>
                <a:spcPts val="1350"/>
              </a:lnSpc>
              <a:buNone/>
            </a:pPr>
            <a:r>
              <a:rPr lang="en-US" sz="1125" b="1" spc="6" kern="0" dirty="0">
                <a:solidFill>
                  <a:srgbClr val="FFFFFF">
                    <a:alpha val="99000"/>
                  </a:srgbClr>
                </a:solidFill>
                <a:latin typeface="Outfit" pitchFamily="34" charset="0"/>
                <a:ea typeface="Outfit" pitchFamily="34" charset="-122"/>
                <a:cs typeface="Outfit" pitchFamily="34" charset="-120"/>
              </a:rPr>
              <a:t>✅ Goal (6 month)</a:t>
            </a:r>
            <a:endParaRPr lang="en-US" sz="1125" dirty="0"/>
          </a:p>
        </p:txBody>
      </p:sp>
      <p:sp>
        <p:nvSpPr>
          <p:cNvPr id="14" name="Text 10"/>
          <p:cNvSpPr/>
          <p:nvPr/>
        </p:nvSpPr>
        <p:spPr>
          <a:xfrm>
            <a:off x="2709863" y="2143125"/>
            <a:ext cx="952500" cy="138113"/>
          </a:xfrm>
          <a:prstGeom prst="rect">
            <a:avLst/>
          </a:prstGeom>
          <a:noFill/>
          <a:ln/>
        </p:spPr>
        <p:txBody>
          <a:bodyPr wrap="square" rtlCol="0" anchor="ctr"/>
          <a:lstStyle/>
          <a:p>
            <a:pPr algn="l" indent="0" marL="0">
              <a:lnSpc>
                <a:spcPts val="1089"/>
              </a:lnSpc>
              <a:buNone/>
            </a:pPr>
            <a:r>
              <a:rPr lang="en-US" sz="900" dirty="0">
                <a:solidFill>
                  <a:srgbClr val="535353">
                    <a:alpha val="99000"/>
                  </a:srgbClr>
                </a:solidFill>
                <a:latin typeface="Inter" pitchFamily="34" charset="0"/>
                <a:ea typeface="Inter" pitchFamily="34" charset="-122"/>
                <a:cs typeface="Inter" pitchFamily="34" charset="-120"/>
              </a:rPr>
              <a:t>bookings</a:t>
            </a:r>
            <a:endParaRPr lang="en-US" sz="900" dirty="0"/>
          </a:p>
        </p:txBody>
      </p:sp>
      <p:sp>
        <p:nvSpPr>
          <p:cNvPr id="15" name="Text 11"/>
          <p:cNvSpPr/>
          <p:nvPr/>
        </p:nvSpPr>
        <p:spPr>
          <a:xfrm>
            <a:off x="2728913" y="2328863"/>
            <a:ext cx="914400" cy="171450"/>
          </a:xfrm>
          <a:prstGeom prst="rect">
            <a:avLst/>
          </a:prstGeom>
          <a:noFill/>
          <a:ln/>
        </p:spPr>
        <p:txBody>
          <a:bodyPr wrap="square" rtlCol="0" anchor="ctr"/>
          <a:lstStyle/>
          <a:p>
            <a:pPr algn="l" indent="0" marL="0">
              <a:lnSpc>
                <a:spcPts val="1362"/>
              </a:lnSpc>
              <a:buNone/>
            </a:pPr>
            <a:r>
              <a:rPr lang="en-US" sz="1125" dirty="0">
                <a:solidFill>
                  <a:srgbClr val="FFFFFF">
                    <a:alpha val="99000"/>
                  </a:srgbClr>
                </a:solidFill>
                <a:latin typeface="Inter" pitchFamily="34" charset="0"/>
                <a:ea typeface="Inter" pitchFamily="34" charset="-122"/>
                <a:cs typeface="Inter" pitchFamily="34" charset="-120"/>
              </a:rPr>
              <a:t>3000+</a:t>
            </a:r>
            <a:endParaRPr lang="en-US" sz="1125" dirty="0"/>
          </a:p>
        </p:txBody>
      </p:sp>
      <p:sp>
        <p:nvSpPr>
          <p:cNvPr id="16" name="Text 12"/>
          <p:cNvSpPr/>
          <p:nvPr/>
        </p:nvSpPr>
        <p:spPr>
          <a:xfrm>
            <a:off x="1766888" y="2143125"/>
            <a:ext cx="723900" cy="138113"/>
          </a:xfrm>
          <a:prstGeom prst="rect">
            <a:avLst/>
          </a:prstGeom>
          <a:noFill/>
          <a:ln/>
        </p:spPr>
        <p:txBody>
          <a:bodyPr wrap="square" rtlCol="0" anchor="ctr"/>
          <a:lstStyle/>
          <a:p>
            <a:pPr algn="l" indent="0" marL="0">
              <a:lnSpc>
                <a:spcPts val="1089"/>
              </a:lnSpc>
              <a:buNone/>
            </a:pPr>
            <a:r>
              <a:rPr lang="en-US" sz="900" dirty="0">
                <a:solidFill>
                  <a:srgbClr val="535353">
                    <a:alpha val="99000"/>
                  </a:srgbClr>
                </a:solidFill>
                <a:latin typeface="Inter" pitchFamily="34" charset="0"/>
                <a:ea typeface="Inter" pitchFamily="34" charset="-122"/>
                <a:cs typeface="Inter" pitchFamily="34" charset="-120"/>
              </a:rPr>
              <a:t>MAU</a:t>
            </a:r>
            <a:endParaRPr lang="en-US" sz="900" dirty="0"/>
          </a:p>
        </p:txBody>
      </p:sp>
      <p:sp>
        <p:nvSpPr>
          <p:cNvPr id="17" name="Text 13"/>
          <p:cNvSpPr/>
          <p:nvPr/>
        </p:nvSpPr>
        <p:spPr>
          <a:xfrm>
            <a:off x="1685925" y="2328863"/>
            <a:ext cx="885825" cy="171450"/>
          </a:xfrm>
          <a:prstGeom prst="rect">
            <a:avLst/>
          </a:prstGeom>
          <a:noFill/>
          <a:ln/>
        </p:spPr>
        <p:txBody>
          <a:bodyPr wrap="square" rtlCol="0" anchor="ctr"/>
          <a:lstStyle/>
          <a:p>
            <a:pPr algn="l" indent="0" marL="0">
              <a:lnSpc>
                <a:spcPts val="1362"/>
              </a:lnSpc>
              <a:buNone/>
            </a:pPr>
            <a:r>
              <a:rPr lang="en-US" sz="1125" dirty="0">
                <a:solidFill>
                  <a:srgbClr val="FFFFFF">
                    <a:alpha val="99000"/>
                  </a:srgbClr>
                </a:solidFill>
                <a:latin typeface="Inter" pitchFamily="34" charset="0"/>
                <a:ea typeface="Inter" pitchFamily="34" charset="-122"/>
                <a:cs typeface="Inter" pitchFamily="34" charset="-120"/>
              </a:rPr>
              <a:t>1500+</a:t>
            </a:r>
            <a:endParaRPr lang="en-US" sz="1125" dirty="0"/>
          </a:p>
        </p:txBody>
      </p:sp>
      <p:sp>
        <p:nvSpPr>
          <p:cNvPr id="18" name="Text 14"/>
          <p:cNvSpPr/>
          <p:nvPr/>
        </p:nvSpPr>
        <p:spPr>
          <a:xfrm>
            <a:off x="704850" y="2143125"/>
            <a:ext cx="842963" cy="138113"/>
          </a:xfrm>
          <a:prstGeom prst="rect">
            <a:avLst/>
          </a:prstGeom>
          <a:noFill/>
          <a:ln/>
        </p:spPr>
        <p:txBody>
          <a:bodyPr wrap="square" rtlCol="0" anchor="ctr"/>
          <a:lstStyle/>
          <a:p>
            <a:pPr algn="l" indent="0" marL="0">
              <a:lnSpc>
                <a:spcPts val="1089"/>
              </a:lnSpc>
              <a:buNone/>
            </a:pPr>
            <a:r>
              <a:rPr lang="en-US" sz="900" dirty="0">
                <a:solidFill>
                  <a:srgbClr val="535353">
                    <a:alpha val="99000"/>
                  </a:srgbClr>
                </a:solidFill>
                <a:latin typeface="Inter" pitchFamily="34" charset="0"/>
                <a:ea typeface="Inter" pitchFamily="34" charset="-122"/>
                <a:cs typeface="Inter" pitchFamily="34" charset="-120"/>
              </a:rPr>
              <a:t>spaces</a:t>
            </a:r>
            <a:endParaRPr lang="en-US" sz="900" dirty="0"/>
          </a:p>
        </p:txBody>
      </p:sp>
      <p:sp>
        <p:nvSpPr>
          <p:cNvPr id="19" name="Text 15"/>
          <p:cNvSpPr/>
          <p:nvPr/>
        </p:nvSpPr>
        <p:spPr>
          <a:xfrm>
            <a:off x="726281" y="2328863"/>
            <a:ext cx="800100" cy="171450"/>
          </a:xfrm>
          <a:prstGeom prst="rect">
            <a:avLst/>
          </a:prstGeom>
          <a:noFill/>
          <a:ln/>
        </p:spPr>
        <p:txBody>
          <a:bodyPr wrap="square" rtlCol="0" anchor="ctr"/>
          <a:lstStyle/>
          <a:p>
            <a:pPr algn="l" indent="0" marL="0">
              <a:lnSpc>
                <a:spcPts val="1362"/>
              </a:lnSpc>
              <a:buNone/>
            </a:pPr>
            <a:r>
              <a:rPr lang="en-US" sz="1125" dirty="0">
                <a:solidFill>
                  <a:srgbClr val="FFFFFF">
                    <a:alpha val="99000"/>
                  </a:srgbClr>
                </a:solidFill>
                <a:latin typeface="Inter" pitchFamily="34" charset="0"/>
                <a:ea typeface="Inter" pitchFamily="34" charset="-122"/>
                <a:cs typeface="Inter" pitchFamily="34" charset="-120"/>
              </a:rPr>
              <a:t>100+</a:t>
            </a:r>
            <a:endParaRPr lang="en-US" sz="1125" dirty="0"/>
          </a:p>
        </p:txBody>
      </p:sp>
      <p:sp>
        <p:nvSpPr>
          <p:cNvPr id="20" name="Text 16"/>
          <p:cNvSpPr/>
          <p:nvPr/>
        </p:nvSpPr>
        <p:spPr>
          <a:xfrm>
            <a:off x="752475" y="2924175"/>
            <a:ext cx="3371850" cy="171450"/>
          </a:xfrm>
          <a:prstGeom prst="rect">
            <a:avLst/>
          </a:prstGeom>
          <a:noFill/>
          <a:ln/>
        </p:spPr>
        <p:txBody>
          <a:bodyPr wrap="square" rtlCol="0" anchor="ctr"/>
          <a:lstStyle/>
          <a:p>
            <a:pPr algn="l" indent="0" marL="0">
              <a:lnSpc>
                <a:spcPts val="1350"/>
              </a:lnSpc>
              <a:buNone/>
            </a:pPr>
            <a:r>
              <a:rPr lang="en-US" sz="1125" b="1" spc="6" kern="0" dirty="0">
                <a:solidFill>
                  <a:srgbClr val="FFFFFF">
                    <a:alpha val="99000"/>
                  </a:srgbClr>
                </a:solidFill>
                <a:latin typeface="Outfit" pitchFamily="34" charset="0"/>
                <a:ea typeface="Outfit" pitchFamily="34" charset="-122"/>
                <a:cs typeface="Outfit" pitchFamily="34" charset="-120"/>
              </a:rPr>
              <a:t>Key Metrics to Measure Success</a:t>
            </a:r>
            <a:endParaRPr lang="en-US" sz="1125" dirty="0"/>
          </a:p>
        </p:txBody>
      </p:sp>
      <p:sp>
        <p:nvSpPr>
          <p:cNvPr id="21" name="Text 17"/>
          <p:cNvSpPr/>
          <p:nvPr/>
        </p:nvSpPr>
        <p:spPr>
          <a:xfrm>
            <a:off x="752475" y="3190875"/>
            <a:ext cx="3371850" cy="1104900"/>
          </a:xfrm>
          <a:prstGeom prst="rect">
            <a:avLst/>
          </a:prstGeom>
          <a:noFill/>
          <a:ln/>
        </p:spPr>
        <p:txBody>
          <a:bodyPr wrap="square" rtlCol="0" anchor="ctr"/>
          <a:lstStyle/>
          <a:p>
            <a:pPr algn="l" indent="0" marL="0">
              <a:lnSpc>
                <a:spcPts val="1080"/>
              </a:lnSpc>
              <a:buNone/>
            </a:pPr>
            <a:r>
              <a:rPr lang="en-US" sz="900" i="1" spc="5" kern="0" dirty="0">
                <a:solidFill>
                  <a:srgbClr val="FFFFFF">
                    <a:alpha val="99000"/>
                  </a:srgbClr>
                </a:solidFill>
                <a:latin typeface="Inter" pitchFamily="34" charset="0"/>
                <a:ea typeface="Inter" pitchFamily="34" charset="-122"/>
                <a:cs typeface="Inter" pitchFamily="34" charset="-120"/>
              </a:rPr>
              <a:t>    User Acquisition:</a:t>
            </a:r>
            <a:endParaRPr lang="en-US" sz="900" dirty="0"/>
          </a:p>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Goal: 1,000–1,500 active users</a:t>
            </a:r>
            <a:endParaRPr lang="en-US" sz="900" dirty="0"/>
          </a:p>
          <a:p>
            <a:pPr algn="l" indent="0" marL="0">
              <a:lnSpc>
                <a:spcPts val="1080"/>
              </a:lnSpc>
              <a:buNone/>
            </a:pPr>
            <a:r>
              <a:rPr lang="en-US" sz="900" i="1" spc="5" kern="0" dirty="0">
                <a:solidFill>
                  <a:srgbClr val="FFFFFF">
                    <a:alpha val="99000"/>
                  </a:srgbClr>
                </a:solidFill>
                <a:latin typeface="Inter" pitchFamily="34" charset="0"/>
                <a:ea typeface="Inter" pitchFamily="34" charset="-122"/>
                <a:cs typeface="Inter" pitchFamily="34" charset="-120"/>
              </a:rPr>
              <a:t>    User Engagement:</a:t>
            </a:r>
            <a:endParaRPr lang="en-US" sz="900" dirty="0"/>
          </a:p>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Goal: Increase repeat bookings and active usage</a:t>
            </a:r>
            <a:endParaRPr lang="en-US" sz="900" dirty="0"/>
          </a:p>
          <a:p>
            <a:pPr algn="l" indent="0" marL="0">
              <a:lnSpc>
                <a:spcPts val="1080"/>
              </a:lnSpc>
              <a:buNone/>
            </a:pPr>
            <a:r>
              <a:rPr lang="en-US" sz="900" i="1" spc="5" kern="0" dirty="0">
                <a:solidFill>
                  <a:srgbClr val="FFFFFF">
                    <a:alpha val="99000"/>
                  </a:srgbClr>
                </a:solidFill>
                <a:latin typeface="Inter" pitchFamily="34" charset="0"/>
                <a:ea typeface="Inter" pitchFamily="34" charset="-122"/>
                <a:cs typeface="Inter" pitchFamily="34" charset="-120"/>
              </a:rPr>
              <a:t>    Retention:</a:t>
            </a:r>
            <a:endParaRPr lang="en-US" sz="900" dirty="0"/>
          </a:p>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Goal: 30-day retention &gt; 40%</a:t>
            </a:r>
            <a:endParaRPr lang="en-US" sz="900" dirty="0"/>
          </a:p>
        </p:txBody>
      </p:sp>
      <p:sp>
        <p:nvSpPr>
          <p:cNvPr id="22" name="Text 18"/>
          <p:cNvSpPr/>
          <p:nvPr/>
        </p:nvSpPr>
        <p:spPr>
          <a:xfrm>
            <a:off x="4257675" y="1824038"/>
            <a:ext cx="4667250" cy="171450"/>
          </a:xfrm>
          <a:prstGeom prst="rect">
            <a:avLst/>
          </a:prstGeom>
          <a:noFill/>
          <a:ln/>
        </p:spPr>
        <p:txBody>
          <a:bodyPr wrap="square" rtlCol="0" anchor="ctr"/>
          <a:lstStyle/>
          <a:p>
            <a:pPr algn="l" indent="0" marL="0">
              <a:lnSpc>
                <a:spcPts val="1350"/>
              </a:lnSpc>
              <a:buNone/>
            </a:pPr>
            <a:r>
              <a:rPr lang="en-US" sz="1125" b="1" spc="6" kern="0" dirty="0">
                <a:solidFill>
                  <a:srgbClr val="FFFFFF">
                    <a:alpha val="99000"/>
                  </a:srgbClr>
                </a:solidFill>
                <a:latin typeface="Outfit" pitchFamily="34" charset="0"/>
                <a:ea typeface="Outfit" pitchFamily="34" charset="-122"/>
                <a:cs typeface="Outfit" pitchFamily="34" charset="-120"/>
              </a:rPr>
              <a:t>Marketing Channels</a:t>
            </a:r>
            <a:endParaRPr lang="en-US" sz="1125" dirty="0"/>
          </a:p>
        </p:txBody>
      </p:sp>
      <p:sp>
        <p:nvSpPr>
          <p:cNvPr id="23" name="Text 19"/>
          <p:cNvSpPr/>
          <p:nvPr/>
        </p:nvSpPr>
        <p:spPr>
          <a:xfrm>
            <a:off x="4257675" y="2090738"/>
            <a:ext cx="4667250" cy="2347913"/>
          </a:xfrm>
          <a:prstGeom prst="rect">
            <a:avLst/>
          </a:prstGeom>
          <a:noFill/>
          <a:ln/>
        </p:spPr>
        <p:txBody>
          <a:bodyPr wrap="square" rtlCol="0" anchor="ctr"/>
          <a:lstStyle/>
          <a:p>
            <a:pPr algn="l" indent="0" marL="0">
              <a:lnSpc>
                <a:spcPts val="1080"/>
              </a:lnSpc>
              <a:buNone/>
            </a:pPr>
            <a:r>
              <a:rPr lang="en-US" sz="900" i="1" spc="5" kern="0" dirty="0">
                <a:solidFill>
                  <a:srgbClr val="FFFFFF">
                    <a:alpha val="99000"/>
                  </a:srgbClr>
                </a:solidFill>
                <a:latin typeface="Inter" pitchFamily="34" charset="0"/>
                <a:ea typeface="Inter" pitchFamily="34" charset="-122"/>
                <a:cs typeface="Inter" pitchFamily="34" charset="-120"/>
              </a:rPr>
              <a:t>    Influencer Marketing &amp; UGC</a:t>
            </a:r>
            <a:endParaRPr lang="en-US" sz="900" dirty="0"/>
          </a:p>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Action: Collaborate with micro-influencers (TikTok, Instagram, Telegram)</a:t>
            </a:r>
            <a:endParaRPr lang="en-US" sz="900" dirty="0"/>
          </a:p>
          <a:p>
            <a:pPr algn="l" indent="0" marL="0">
              <a:lnSpc>
                <a:spcPts val="1080"/>
              </a:lnSpc>
              <a:buNone/>
            </a:pPr>
            <a:r>
              <a:rPr lang="en-US" sz="900" i="1" spc="5" kern="0" dirty="0">
                <a:solidFill>
                  <a:srgbClr val="FFFFFF">
                    <a:alpha val="99000"/>
                  </a:srgbClr>
                </a:solidFill>
                <a:latin typeface="Inter" pitchFamily="34" charset="0"/>
                <a:ea typeface="Inter" pitchFamily="34" charset="-122"/>
                <a:cs typeface="Inter" pitchFamily="34" charset="-120"/>
              </a:rPr>
              <a:t>    Paid Social Ads (SMM)</a:t>
            </a:r>
            <a:endParaRPr lang="en-US" sz="900" dirty="0"/>
          </a:p>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Action: Targeted ads on Instagram, TikTok, Telegram</a:t>
            </a:r>
            <a:endParaRPr lang="en-US" sz="900" dirty="0"/>
          </a:p>
          <a:p>
            <a:pPr algn="l" indent="0" marL="0">
              <a:lnSpc>
                <a:spcPts val="1080"/>
              </a:lnSpc>
              <a:buNone/>
            </a:pPr>
            <a:r>
              <a:rPr lang="en-US" sz="900" i="1" spc="5" kern="0" dirty="0">
                <a:solidFill>
                  <a:srgbClr val="FFFFFF">
                    <a:alpha val="99000"/>
                  </a:srgbClr>
                </a:solidFill>
                <a:latin typeface="Inter" pitchFamily="34" charset="0"/>
                <a:ea typeface="Inter" pitchFamily="34" charset="-122"/>
                <a:cs typeface="Inter" pitchFamily="34" charset="-120"/>
              </a:rPr>
              <a:t>    Event Sponsorships &amp; Activations</a:t>
            </a:r>
            <a:endParaRPr lang="en-US" sz="900" dirty="0"/>
          </a:p>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Action: Sponsor local events (“Powered by JoyTop”)</a:t>
            </a:r>
            <a:endParaRPr lang="en-US" sz="900" dirty="0"/>
          </a:p>
          <a:p>
            <a:pPr algn="l" indent="0" marL="0">
              <a:lnSpc>
                <a:spcPts val="1080"/>
              </a:lnSpc>
              <a:buNone/>
            </a:pPr>
            <a:r>
              <a:rPr lang="en-US" sz="900" i="1" spc="5" kern="0" dirty="0">
                <a:solidFill>
                  <a:srgbClr val="FFFFFF">
                    <a:alpha val="99000"/>
                  </a:srgbClr>
                </a:solidFill>
                <a:latin typeface="Inter" pitchFamily="34" charset="0"/>
                <a:ea typeface="Inter" pitchFamily="34" charset="-122"/>
                <a:cs typeface="Inter" pitchFamily="34" charset="-120"/>
              </a:rPr>
              <a:t>    Referral Program</a:t>
            </a:r>
            <a:endParaRPr lang="en-US" sz="900" dirty="0"/>
          </a:p>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Action: Incentivize user growth through referral bonuses</a:t>
            </a:r>
            <a:endParaRPr lang="en-US" sz="900" dirty="0"/>
          </a:p>
          <a:p>
            <a:pPr algn="l" indent="0" marL="0">
              <a:lnSpc>
                <a:spcPts val="1080"/>
              </a:lnSpc>
              <a:buNone/>
            </a:pPr>
            <a:r>
              <a:rPr lang="en-US" sz="900" i="1" spc="5" kern="0" dirty="0">
                <a:solidFill>
                  <a:srgbClr val="FFFFFF">
                    <a:alpha val="99000"/>
                  </a:srgbClr>
                </a:solidFill>
                <a:latin typeface="Inter" pitchFamily="34" charset="0"/>
                <a:ea typeface="Inter" pitchFamily="34" charset="-122"/>
                <a:cs typeface="Inter" pitchFamily="34" charset="-120"/>
              </a:rPr>
              <a:t>    Content Creation (Photography, Promo Videos)</a:t>
            </a:r>
            <a:endParaRPr lang="en-US" sz="900" dirty="0"/>
          </a:p>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Action: Showcase top venues and event success stories</a:t>
            </a:r>
            <a:endParaRPr lang="en-US" sz="900" dirty="0"/>
          </a:p>
          <a:p>
            <a:pPr algn="l" indent="0" marL="0">
              <a:lnSpc>
                <a:spcPts val="1080"/>
              </a:lnSpc>
              <a:buNone/>
            </a:pPr>
            <a:r>
              <a:rPr lang="en-US" sz="900" i="1" spc="5" kern="0" dirty="0">
                <a:solidFill>
                  <a:srgbClr val="FFFFFF">
                    <a:alpha val="99000"/>
                  </a:srgbClr>
                </a:solidFill>
                <a:latin typeface="Inter" pitchFamily="34" charset="0"/>
                <a:ea typeface="Inter" pitchFamily="34" charset="-122"/>
                <a:cs typeface="Inter" pitchFamily="34" charset="-120"/>
              </a:rPr>
              <a:t>    Branding &amp; Community Building</a:t>
            </a:r>
            <a:endParaRPr lang="en-US" sz="900" dirty="0"/>
          </a:p>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Action: Create promotional materials and build presence on Telegram</a:t>
            </a:r>
            <a:endParaRPr lang="en-US" sz="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101010"/>
        </a:solidFill>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101010"/>
        </a:solidFill>
      </p:bgPr>
    </p:bg>
    <p:spTree>
      <p:nvGrpSpPr>
        <p:cNvPr id="1" name=""/>
        <p:cNvGrpSpPr/>
        <p:nvPr/>
      </p:nvGrpSpPr>
      <p:grpSpPr>
        <a:xfrm>
          <a:off x="0" y="0"/>
          <a:ext cx="0" cy="0"/>
          <a:chOff x="0" y="0"/>
          <a:chExt cx="0" cy="0"/>
        </a:xfrm>
      </p:grpSpPr>
      <p:sp>
        <p:nvSpPr>
          <p:cNvPr id="2" name="Text 0"/>
          <p:cNvSpPr/>
          <p:nvPr/>
        </p:nvSpPr>
        <p:spPr>
          <a:xfrm>
            <a:off x="4348163" y="528638"/>
            <a:ext cx="904875" cy="252413"/>
          </a:xfrm>
          <a:prstGeom prst="rect">
            <a:avLst/>
          </a:prstGeom>
          <a:noFill/>
          <a:ln/>
        </p:spPr>
        <p:txBody>
          <a:bodyPr wrap="square" rtlCol="0" anchor="ctr"/>
          <a:lstStyle/>
          <a:p>
            <a:pPr algn="l" indent="0" marL="0">
              <a:lnSpc>
                <a:spcPts val="1980"/>
              </a:lnSpc>
              <a:buNone/>
            </a:pPr>
            <a:r>
              <a:rPr lang="en-US" sz="1650" b="1" spc="8" kern="0" dirty="0">
                <a:solidFill>
                  <a:srgbClr val="FFFFFF">
                    <a:alpha val="99000"/>
                  </a:srgbClr>
                </a:solidFill>
                <a:latin typeface="Inter" pitchFamily="34" charset="0"/>
                <a:ea typeface="Inter" pitchFamily="34" charset="-122"/>
                <a:cs typeface="Inter" pitchFamily="34" charset="-120"/>
              </a:rPr>
              <a:t>cast</a:t>
            </a:r>
            <a:endParaRPr lang="en-US" sz="1650" dirty="0"/>
          </a:p>
        </p:txBody>
      </p:sp>
      <p:sp>
        <p:nvSpPr>
          <p:cNvPr id="3" name="Text 1"/>
          <p:cNvSpPr/>
          <p:nvPr/>
        </p:nvSpPr>
        <p:spPr>
          <a:xfrm>
            <a:off x="4319588" y="1895475"/>
            <a:ext cx="966787" cy="252413"/>
          </a:xfrm>
          <a:prstGeom prst="rect">
            <a:avLst/>
          </a:prstGeom>
          <a:noFill/>
          <a:ln/>
        </p:spPr>
        <p:txBody>
          <a:bodyPr wrap="square" rtlCol="0" anchor="ctr"/>
          <a:lstStyle/>
          <a:p>
            <a:pPr algn="l" indent="0" marL="0">
              <a:lnSpc>
                <a:spcPts val="1980"/>
              </a:lnSpc>
              <a:buNone/>
            </a:pPr>
            <a:r>
              <a:rPr lang="en-US" sz="1650" b="1" spc="8" kern="0" dirty="0">
                <a:solidFill>
                  <a:srgbClr val="FFFFFF">
                    <a:alpha val="99000"/>
                  </a:srgbClr>
                </a:solidFill>
                <a:latin typeface="Inter" pitchFamily="34" charset="0"/>
                <a:ea typeface="Inter" pitchFamily="34" charset="-122"/>
                <a:cs typeface="Inter" pitchFamily="34" charset="-120"/>
              </a:rPr>
              <a:t>crew</a:t>
            </a:r>
            <a:endParaRPr lang="en-US" sz="1650" dirty="0"/>
          </a:p>
        </p:txBody>
      </p:sp>
      <p:sp>
        <p:nvSpPr>
          <p:cNvPr id="4" name="Text 2"/>
          <p:cNvSpPr/>
          <p:nvPr/>
        </p:nvSpPr>
        <p:spPr>
          <a:xfrm>
            <a:off x="3924300" y="3400425"/>
            <a:ext cx="1757363" cy="252413"/>
          </a:xfrm>
          <a:prstGeom prst="rect">
            <a:avLst/>
          </a:prstGeom>
          <a:noFill/>
          <a:ln/>
        </p:spPr>
        <p:txBody>
          <a:bodyPr wrap="square" rtlCol="0" anchor="ctr"/>
          <a:lstStyle/>
          <a:p>
            <a:pPr algn="l" indent="0" marL="0">
              <a:lnSpc>
                <a:spcPts val="1980"/>
              </a:lnSpc>
              <a:buNone/>
            </a:pPr>
            <a:r>
              <a:rPr lang="en-US" sz="1650" b="1" spc="8" kern="0" dirty="0">
                <a:solidFill>
                  <a:srgbClr val="FFFFFF">
                    <a:alpha val="99000"/>
                  </a:srgbClr>
                </a:solidFill>
                <a:latin typeface="Inter" pitchFamily="34" charset="0"/>
                <a:ea typeface="Inter" pitchFamily="34" charset="-122"/>
                <a:cs typeface="Inter" pitchFamily="34" charset="-120"/>
              </a:rPr>
              <a:t>soundtracks</a:t>
            </a:r>
            <a:endParaRPr lang="en-US" sz="1650" dirty="0"/>
          </a:p>
        </p:txBody>
      </p:sp>
      <p:sp>
        <p:nvSpPr>
          <p:cNvPr id="5" name="Text 3"/>
          <p:cNvSpPr/>
          <p:nvPr/>
        </p:nvSpPr>
        <p:spPr>
          <a:xfrm>
            <a:off x="3224213" y="1062038"/>
            <a:ext cx="1624013" cy="138113"/>
          </a:xfrm>
          <a:prstGeom prst="rect">
            <a:avLst/>
          </a:prstGeom>
          <a:noFill/>
          <a:ln/>
        </p:spPr>
        <p:txBody>
          <a:bodyPr wrap="square" rtlCol="0" anchor="ctr"/>
          <a:lstStyle/>
          <a:p>
            <a:pPr algn="r" indent="0" marL="0">
              <a:lnSpc>
                <a:spcPts val="1080"/>
              </a:lnSpc>
              <a:buNone/>
            </a:pPr>
            <a:r>
              <a:rPr lang="en-US" sz="900" spc="5" kern="0" dirty="0">
                <a:solidFill>
                  <a:srgbClr val="CECECE">
                    <a:alpha val="99000"/>
                  </a:srgbClr>
                </a:solidFill>
                <a:latin typeface="Outfit" pitchFamily="34" charset="0"/>
                <a:ea typeface="Outfit" pitchFamily="34" charset="-122"/>
                <a:cs typeface="Outfit" pitchFamily="34" charset="-120"/>
              </a:rPr>
              <a:t>Chief Executive Officer</a:t>
            </a:r>
            <a:endParaRPr lang="en-US" sz="900" dirty="0"/>
          </a:p>
        </p:txBody>
      </p:sp>
      <p:sp>
        <p:nvSpPr>
          <p:cNvPr id="6" name="Text 4"/>
          <p:cNvSpPr/>
          <p:nvPr/>
        </p:nvSpPr>
        <p:spPr>
          <a:xfrm>
            <a:off x="4838700" y="1062038"/>
            <a:ext cx="1866900"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Saidjon Mukhitdinov, 210814</a:t>
            </a:r>
            <a:endParaRPr lang="en-US" sz="900" dirty="0"/>
          </a:p>
        </p:txBody>
      </p:sp>
      <p:sp>
        <p:nvSpPr>
          <p:cNvPr id="7" name="Text 5"/>
          <p:cNvSpPr/>
          <p:nvPr/>
        </p:nvSpPr>
        <p:spPr>
          <a:xfrm>
            <a:off x="3124200" y="1200150"/>
            <a:ext cx="1719263" cy="138113"/>
          </a:xfrm>
          <a:prstGeom prst="rect">
            <a:avLst/>
          </a:prstGeom>
          <a:noFill/>
          <a:ln/>
        </p:spPr>
        <p:txBody>
          <a:bodyPr wrap="square" rtlCol="0" anchor="ctr"/>
          <a:lstStyle/>
          <a:p>
            <a:pPr algn="r" indent="0" marL="0">
              <a:lnSpc>
                <a:spcPts val="1080"/>
              </a:lnSpc>
              <a:buNone/>
            </a:pPr>
            <a:r>
              <a:rPr lang="en-US" sz="900" spc="5" kern="0" dirty="0">
                <a:solidFill>
                  <a:srgbClr val="CECECE">
                    <a:alpha val="99000"/>
                  </a:srgbClr>
                </a:solidFill>
                <a:latin typeface="Outfit" pitchFamily="34" charset="0"/>
                <a:ea typeface="Outfit" pitchFamily="34" charset="-122"/>
                <a:cs typeface="Outfit" pitchFamily="34" charset="-120"/>
              </a:rPr>
              <a:t>Chief Technology Officer</a:t>
            </a:r>
            <a:endParaRPr lang="en-US" sz="900" dirty="0"/>
          </a:p>
        </p:txBody>
      </p:sp>
      <p:sp>
        <p:nvSpPr>
          <p:cNvPr id="8" name="Text 6"/>
          <p:cNvSpPr/>
          <p:nvPr/>
        </p:nvSpPr>
        <p:spPr>
          <a:xfrm>
            <a:off x="4833938" y="1200150"/>
            <a:ext cx="1938338"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Asadbek Fazliddinov, 210086</a:t>
            </a:r>
            <a:endParaRPr lang="en-US" sz="900" dirty="0"/>
          </a:p>
        </p:txBody>
      </p:sp>
      <p:sp>
        <p:nvSpPr>
          <p:cNvPr id="9" name="Text 7"/>
          <p:cNvSpPr/>
          <p:nvPr/>
        </p:nvSpPr>
        <p:spPr>
          <a:xfrm>
            <a:off x="3257550" y="1338263"/>
            <a:ext cx="1590675" cy="138113"/>
          </a:xfrm>
          <a:prstGeom prst="rect">
            <a:avLst/>
          </a:prstGeom>
          <a:noFill/>
          <a:ln/>
        </p:spPr>
        <p:txBody>
          <a:bodyPr wrap="square" rtlCol="0" anchor="ctr"/>
          <a:lstStyle/>
          <a:p>
            <a:pPr algn="r" indent="0" marL="0">
              <a:lnSpc>
                <a:spcPts val="1080"/>
              </a:lnSpc>
              <a:buNone/>
            </a:pPr>
            <a:r>
              <a:rPr lang="en-US" sz="900" spc="5" kern="0" dirty="0">
                <a:solidFill>
                  <a:srgbClr val="CECECE">
                    <a:alpha val="99000"/>
                  </a:srgbClr>
                </a:solidFill>
                <a:latin typeface="Outfit" pitchFamily="34" charset="0"/>
                <a:ea typeface="Outfit" pitchFamily="34" charset="-122"/>
                <a:cs typeface="Outfit" pitchFamily="34" charset="-120"/>
              </a:rPr>
              <a:t>Chief Financial Officer</a:t>
            </a:r>
            <a:endParaRPr lang="en-US" sz="900" dirty="0"/>
          </a:p>
        </p:txBody>
      </p:sp>
      <p:sp>
        <p:nvSpPr>
          <p:cNvPr id="10" name="Text 8"/>
          <p:cNvSpPr/>
          <p:nvPr/>
        </p:nvSpPr>
        <p:spPr>
          <a:xfrm>
            <a:off x="4838700" y="1338263"/>
            <a:ext cx="2105025"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Samandar Kambaraliev, 210034</a:t>
            </a:r>
            <a:endParaRPr lang="en-US" sz="900" dirty="0"/>
          </a:p>
        </p:txBody>
      </p:sp>
      <p:sp>
        <p:nvSpPr>
          <p:cNvPr id="11" name="Text 9"/>
          <p:cNvSpPr/>
          <p:nvPr/>
        </p:nvSpPr>
        <p:spPr>
          <a:xfrm>
            <a:off x="3190875" y="1476375"/>
            <a:ext cx="1652588" cy="138113"/>
          </a:xfrm>
          <a:prstGeom prst="rect">
            <a:avLst/>
          </a:prstGeom>
          <a:noFill/>
          <a:ln/>
        </p:spPr>
        <p:txBody>
          <a:bodyPr wrap="square" rtlCol="0" anchor="ctr"/>
          <a:lstStyle/>
          <a:p>
            <a:pPr algn="r" indent="0" marL="0">
              <a:lnSpc>
                <a:spcPts val="1080"/>
              </a:lnSpc>
              <a:buNone/>
            </a:pPr>
            <a:r>
              <a:rPr lang="en-US" sz="900" spc="5" kern="0" dirty="0">
                <a:solidFill>
                  <a:srgbClr val="CECECE">
                    <a:alpha val="99000"/>
                  </a:srgbClr>
                </a:solidFill>
                <a:latin typeface="Outfit" pitchFamily="34" charset="0"/>
                <a:ea typeface="Outfit" pitchFamily="34" charset="-122"/>
                <a:cs typeface="Outfit" pitchFamily="34" charset="-120"/>
              </a:rPr>
              <a:t>Chief Marketing Officer</a:t>
            </a:r>
            <a:endParaRPr lang="en-US" sz="900" dirty="0"/>
          </a:p>
        </p:txBody>
      </p:sp>
      <p:sp>
        <p:nvSpPr>
          <p:cNvPr id="12" name="Text 10"/>
          <p:cNvSpPr/>
          <p:nvPr/>
        </p:nvSpPr>
        <p:spPr>
          <a:xfrm>
            <a:off x="4833938" y="1476375"/>
            <a:ext cx="1728788"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Timur Urunbaev, 210080</a:t>
            </a:r>
            <a:endParaRPr lang="en-US" sz="900" dirty="0"/>
          </a:p>
        </p:txBody>
      </p:sp>
      <p:sp>
        <p:nvSpPr>
          <p:cNvPr id="13" name="Text 11"/>
          <p:cNvSpPr/>
          <p:nvPr/>
        </p:nvSpPr>
        <p:spPr>
          <a:xfrm>
            <a:off x="2038350" y="2428875"/>
            <a:ext cx="2809875" cy="138113"/>
          </a:xfrm>
          <a:prstGeom prst="rect">
            <a:avLst/>
          </a:prstGeom>
          <a:noFill/>
          <a:ln/>
        </p:spPr>
        <p:txBody>
          <a:bodyPr wrap="square" rtlCol="0" anchor="ctr"/>
          <a:lstStyle/>
          <a:p>
            <a:pPr algn="r" indent="0" marL="0">
              <a:lnSpc>
                <a:spcPts val="1080"/>
              </a:lnSpc>
              <a:buNone/>
            </a:pPr>
            <a:r>
              <a:rPr lang="en-US" sz="900" spc="5" kern="0" dirty="0">
                <a:solidFill>
                  <a:srgbClr val="CECECE">
                    <a:alpha val="99000"/>
                  </a:srgbClr>
                </a:solidFill>
                <a:latin typeface="Outfit" pitchFamily="34" charset="0"/>
                <a:ea typeface="Outfit" pitchFamily="34" charset="-122"/>
                <a:cs typeface="Outfit" pitchFamily="34" charset="-120"/>
              </a:rPr>
              <a:t>Executive Researcher &amp; Brainstorming Partner  </a:t>
            </a:r>
            <a:endParaRPr lang="en-US" sz="900" dirty="0"/>
          </a:p>
        </p:txBody>
      </p:sp>
      <p:sp>
        <p:nvSpPr>
          <p:cNvPr id="14" name="Text 12"/>
          <p:cNvSpPr/>
          <p:nvPr/>
        </p:nvSpPr>
        <p:spPr>
          <a:xfrm>
            <a:off x="4838700" y="2428875"/>
            <a:ext cx="938212"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ChatGPT</a:t>
            </a:r>
            <a:endParaRPr lang="en-US" sz="900" dirty="0"/>
          </a:p>
        </p:txBody>
      </p:sp>
      <p:sp>
        <p:nvSpPr>
          <p:cNvPr id="15" name="Text 13"/>
          <p:cNvSpPr/>
          <p:nvPr/>
        </p:nvSpPr>
        <p:spPr>
          <a:xfrm>
            <a:off x="2995613" y="2566988"/>
            <a:ext cx="1847850" cy="138113"/>
          </a:xfrm>
          <a:prstGeom prst="rect">
            <a:avLst/>
          </a:prstGeom>
          <a:noFill/>
          <a:ln/>
        </p:spPr>
        <p:txBody>
          <a:bodyPr wrap="square" rtlCol="0" anchor="ctr"/>
          <a:lstStyle/>
          <a:p>
            <a:pPr algn="r" indent="0" marL="0">
              <a:lnSpc>
                <a:spcPts val="1080"/>
              </a:lnSpc>
              <a:buNone/>
            </a:pPr>
            <a:r>
              <a:rPr lang="en-US" sz="900" spc="5" kern="0" dirty="0">
                <a:solidFill>
                  <a:srgbClr val="CECECE">
                    <a:alpha val="99000"/>
                  </a:srgbClr>
                </a:solidFill>
                <a:latin typeface="Outfit" pitchFamily="34" charset="0"/>
                <a:ea typeface="Outfit" pitchFamily="34" charset="-122"/>
                <a:cs typeface="Outfit" pitchFamily="34" charset="-120"/>
              </a:rPr>
              <a:t>Global Intelligence Network  </a:t>
            </a:r>
            <a:endParaRPr lang="en-US" sz="900" dirty="0"/>
          </a:p>
        </p:txBody>
      </p:sp>
      <p:sp>
        <p:nvSpPr>
          <p:cNvPr id="16" name="Text 14"/>
          <p:cNvSpPr/>
          <p:nvPr/>
        </p:nvSpPr>
        <p:spPr>
          <a:xfrm>
            <a:off x="4833938" y="2566988"/>
            <a:ext cx="833437"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Google</a:t>
            </a:r>
            <a:endParaRPr lang="en-US" sz="900" dirty="0"/>
          </a:p>
        </p:txBody>
      </p:sp>
      <p:sp>
        <p:nvSpPr>
          <p:cNvPr id="17" name="Text 15"/>
          <p:cNvSpPr/>
          <p:nvPr/>
        </p:nvSpPr>
        <p:spPr>
          <a:xfrm>
            <a:off x="3157538" y="2705100"/>
            <a:ext cx="1690688" cy="138113"/>
          </a:xfrm>
          <a:prstGeom prst="rect">
            <a:avLst/>
          </a:prstGeom>
          <a:noFill/>
          <a:ln/>
        </p:spPr>
        <p:txBody>
          <a:bodyPr wrap="square" rtlCol="0" anchor="ctr"/>
          <a:lstStyle/>
          <a:p>
            <a:pPr algn="r" indent="0" marL="0">
              <a:lnSpc>
                <a:spcPts val="1080"/>
              </a:lnSpc>
              <a:buNone/>
            </a:pPr>
            <a:r>
              <a:rPr lang="en-US" sz="900" spc="5" kern="0" dirty="0">
                <a:solidFill>
                  <a:srgbClr val="CECECE">
                    <a:alpha val="99000"/>
                  </a:srgbClr>
                </a:solidFill>
                <a:latin typeface="Outfit" pitchFamily="34" charset="0"/>
                <a:ea typeface="Outfit" pitchFamily="34" charset="-122"/>
                <a:cs typeface="Outfit" pitchFamily="34" charset="-120"/>
              </a:rPr>
              <a:t>Lead Interface Architect</a:t>
            </a:r>
            <a:endParaRPr lang="en-US" sz="900" dirty="0"/>
          </a:p>
        </p:txBody>
      </p:sp>
      <p:sp>
        <p:nvSpPr>
          <p:cNvPr id="18" name="Text 16"/>
          <p:cNvSpPr/>
          <p:nvPr/>
        </p:nvSpPr>
        <p:spPr>
          <a:xfrm>
            <a:off x="4838700" y="2705100"/>
            <a:ext cx="781050"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Figma</a:t>
            </a:r>
            <a:endParaRPr lang="en-US" sz="900" dirty="0"/>
          </a:p>
        </p:txBody>
      </p:sp>
      <p:sp>
        <p:nvSpPr>
          <p:cNvPr id="19" name="Text 17"/>
          <p:cNvSpPr/>
          <p:nvPr/>
        </p:nvSpPr>
        <p:spPr>
          <a:xfrm>
            <a:off x="3590925" y="2843213"/>
            <a:ext cx="1252537" cy="138113"/>
          </a:xfrm>
          <a:prstGeom prst="rect">
            <a:avLst/>
          </a:prstGeom>
          <a:noFill/>
          <a:ln/>
        </p:spPr>
        <p:txBody>
          <a:bodyPr wrap="square" rtlCol="0" anchor="ctr"/>
          <a:lstStyle/>
          <a:p>
            <a:pPr algn="r" indent="0" marL="0">
              <a:lnSpc>
                <a:spcPts val="1080"/>
              </a:lnSpc>
              <a:buNone/>
            </a:pPr>
            <a:r>
              <a:rPr lang="en-US" sz="900" spc="5" kern="0" dirty="0">
                <a:solidFill>
                  <a:srgbClr val="CECECE">
                    <a:alpha val="99000"/>
                  </a:srgbClr>
                </a:solidFill>
                <a:latin typeface="Outfit" pitchFamily="34" charset="0"/>
                <a:ea typeface="Outfit" pitchFamily="34" charset="-122"/>
                <a:cs typeface="Outfit" pitchFamily="34" charset="-120"/>
              </a:rPr>
              <a:t>Visual Directors</a:t>
            </a:r>
            <a:endParaRPr lang="en-US" sz="900" dirty="0"/>
          </a:p>
        </p:txBody>
      </p:sp>
      <p:sp>
        <p:nvSpPr>
          <p:cNvPr id="20" name="Text 18"/>
          <p:cNvSpPr/>
          <p:nvPr/>
        </p:nvSpPr>
        <p:spPr>
          <a:xfrm>
            <a:off x="4833938" y="2843213"/>
            <a:ext cx="1814513"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Timur Urunbaev, ChatGPT</a:t>
            </a:r>
            <a:endParaRPr lang="en-US" sz="900" dirty="0"/>
          </a:p>
        </p:txBody>
      </p:sp>
      <p:sp>
        <p:nvSpPr>
          <p:cNvPr id="21" name="Text 19"/>
          <p:cNvSpPr/>
          <p:nvPr/>
        </p:nvSpPr>
        <p:spPr>
          <a:xfrm>
            <a:off x="3643313" y="3929063"/>
            <a:ext cx="2205037" cy="552450"/>
          </a:xfrm>
          <a:prstGeom prst="rect">
            <a:avLst/>
          </a:prstGeom>
          <a:noFill/>
          <a:ln/>
        </p:spPr>
        <p:txBody>
          <a:bodyPr wrap="square" rtlCol="0" anchor="ctr"/>
          <a:lstStyle/>
          <a:p>
            <a:pPr algn="ctr"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Morning alarm</a:t>
            </a:r>
            <a:endParaRPr lang="en-US" sz="900" dirty="0"/>
          </a:p>
          <a:p>
            <a:pPr algn="ctr"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Keyboard typing</a:t>
            </a:r>
            <a:endParaRPr lang="en-US" sz="900" dirty="0"/>
          </a:p>
          <a:p>
            <a:pPr algn="ctr"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“Can we meet in 5?”</a:t>
            </a:r>
            <a:endParaRPr lang="en-US" sz="900" dirty="0"/>
          </a:p>
          <a:p>
            <a:pPr algn="ctr"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“Bro, let’s submit before midnight!”</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01010"/>
        </a:solidFill>
      </p:bgPr>
    </p:bg>
    <p:spTree>
      <p:nvGrpSpPr>
        <p:cNvPr id="1" name=""/>
        <p:cNvGrpSpPr/>
        <p:nvPr/>
      </p:nvGrpSpPr>
      <p:grpSpPr>
        <a:xfrm>
          <a:off x="0" y="0"/>
          <a:ext cx="0" cy="0"/>
          <a:chOff x="0" y="0"/>
          <a:chExt cx="0" cy="0"/>
        </a:xfrm>
      </p:grpSpPr>
      <p:sp>
        <p:nvSpPr>
          <p:cNvPr id="3" name="Shape 0"/>
          <p:cNvSpPr/>
          <p:nvPr/>
        </p:nvSpPr>
        <p:spPr>
          <a:xfrm>
            <a:off x="800100" y="2228850"/>
            <a:ext cx="7377113" cy="685800"/>
          </a:xfrm>
          <a:prstGeom prst="rect">
            <a:avLst/>
          </a:prstGeom>
          <a:noFill/>
          <a:ln/>
        </p:spPr>
      </p:sp>
      <p:pic>
        <p:nvPicPr>
          <p:cNvPr id="4" name="Image 0" descr="preencoded.png">    </p:cNvPr>
          <p:cNvPicPr>
            <a:picLocks noChangeAspect="1"/>
          </p:cNvPicPr>
          <p:nvPr/>
        </p:nvPicPr>
        <p:blipFill>
          <a:blip r:embed="rId1"/>
          <a:stretch>
            <a:fillRect/>
          </a:stretch>
        </p:blipFill>
        <p:spPr>
          <a:xfrm>
            <a:off x="800100" y="2262188"/>
            <a:ext cx="47625" cy="619125"/>
          </a:xfrm>
          <a:prstGeom prst="rect">
            <a:avLst/>
          </a:prstGeom>
        </p:spPr>
      </p:pic>
      <p:sp>
        <p:nvSpPr>
          <p:cNvPr id="5" name="Text 1"/>
          <p:cNvSpPr/>
          <p:nvPr/>
        </p:nvSpPr>
        <p:spPr>
          <a:xfrm>
            <a:off x="966788" y="2228850"/>
            <a:ext cx="7667625" cy="685800"/>
          </a:xfrm>
          <a:prstGeom prst="rect">
            <a:avLst/>
          </a:prstGeom>
          <a:noFill/>
          <a:ln/>
        </p:spPr>
        <p:txBody>
          <a:bodyPr wrap="square" rtlCol="0" anchor="ctr"/>
          <a:lstStyle/>
          <a:p>
            <a:pPr algn="l" indent="0" marL="0">
              <a:lnSpc>
                <a:spcPts val="2700"/>
              </a:lnSpc>
              <a:buNone/>
            </a:pPr>
            <a:r>
              <a:rPr lang="en-US" sz="2250" spc="11" kern="0" dirty="0">
                <a:solidFill>
                  <a:srgbClr val="FFFFFF">
                    <a:alpha val="99000"/>
                  </a:srgbClr>
                </a:solidFill>
                <a:latin typeface="Outfit" pitchFamily="34" charset="0"/>
                <a:ea typeface="Outfit" pitchFamily="34" charset="-122"/>
                <a:cs typeface="Outfit" pitchFamily="34" charset="-120"/>
              </a:rPr>
              <a:t>Planning an event can take </a:t>
            </a:r>
            <a:pPr algn="l" indent="0" marL="0">
              <a:lnSpc>
                <a:spcPts val="2700"/>
              </a:lnSpc>
              <a:buNone/>
            </a:pPr>
            <a:r>
              <a:rPr lang="en-US" sz="2250" b="1" spc="11" kern="0" dirty="0">
                <a:solidFill>
                  <a:srgbClr val="FFFFFF">
                    <a:alpha val="99000"/>
                  </a:srgbClr>
                </a:solidFill>
                <a:latin typeface="Outfit" pitchFamily="34" charset="0"/>
                <a:ea typeface="Outfit" pitchFamily="34" charset="-122"/>
                <a:cs typeface="Outfit" pitchFamily="34" charset="-120"/>
              </a:rPr>
              <a:t>40</a:t>
            </a:r>
            <a:pPr algn="l" indent="0" marL="0">
              <a:lnSpc>
                <a:spcPts val="2700"/>
              </a:lnSpc>
              <a:buNone/>
            </a:pPr>
            <a:r>
              <a:rPr lang="en-US" sz="2250" spc="11" kern="0" dirty="0">
                <a:solidFill>
                  <a:srgbClr val="FFFFFF">
                    <a:alpha val="99000"/>
                  </a:srgbClr>
                </a:solidFill>
                <a:latin typeface="Outfit" pitchFamily="34" charset="0"/>
                <a:ea typeface="Outfit" pitchFamily="34" charset="-122"/>
                <a:cs typeface="Outfit" pitchFamily="34" charset="-120"/>
              </a:rPr>
              <a:t> to </a:t>
            </a:r>
            <a:pPr algn="l" indent="0" marL="0">
              <a:lnSpc>
                <a:spcPts val="2700"/>
              </a:lnSpc>
              <a:buNone/>
            </a:pPr>
            <a:r>
              <a:rPr lang="en-US" sz="2250" b="1" spc="11" kern="0" dirty="0">
                <a:solidFill>
                  <a:srgbClr val="FFFFFF">
                    <a:alpha val="99000"/>
                  </a:srgbClr>
                </a:solidFill>
                <a:latin typeface="Outfit" pitchFamily="34" charset="0"/>
                <a:ea typeface="Outfit" pitchFamily="34" charset="-122"/>
                <a:cs typeface="Outfit" pitchFamily="34" charset="-120"/>
              </a:rPr>
              <a:t>120</a:t>
            </a:r>
            <a:pPr algn="l" indent="0" marL="0">
              <a:lnSpc>
                <a:spcPts val="2700"/>
              </a:lnSpc>
              <a:buNone/>
            </a:pPr>
            <a:r>
              <a:rPr lang="en-US" sz="2250" spc="11" kern="0" dirty="0">
                <a:solidFill>
                  <a:srgbClr val="FFFFFF">
                    <a:alpha val="99000"/>
                  </a:srgbClr>
                </a:solidFill>
                <a:latin typeface="Outfit" pitchFamily="34" charset="0"/>
                <a:ea typeface="Outfit" pitchFamily="34" charset="-122"/>
                <a:cs typeface="Outfit" pitchFamily="34" charset="-120"/>
              </a:rPr>
              <a:t> times more time than the event itself.</a:t>
            </a:r>
            <a:endParaRPr lang="en-US" sz="2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2057400" y="1238250"/>
            <a:ext cx="5029200" cy="2662238"/>
          </a:xfrm>
          <a:prstGeom prst="rect">
            <a:avLst/>
          </a:prstGeom>
          <a:noFill/>
          <a:ln/>
        </p:spPr>
      </p:sp>
      <p:sp>
        <p:nvSpPr>
          <p:cNvPr id="3" name="Shape 1"/>
          <p:cNvSpPr/>
          <p:nvPr/>
        </p:nvSpPr>
        <p:spPr>
          <a:xfrm>
            <a:off x="2057400" y="1785938"/>
            <a:ext cx="5029200" cy="2114550"/>
          </a:xfrm>
          <a:prstGeom prst="rect">
            <a:avLst/>
          </a:prstGeom>
          <a:noFill/>
          <a:ln/>
        </p:spPr>
      </p:sp>
      <p:sp>
        <p:nvSpPr>
          <p:cNvPr id="4" name="Shape 2"/>
          <p:cNvSpPr/>
          <p:nvPr/>
        </p:nvSpPr>
        <p:spPr>
          <a:xfrm>
            <a:off x="2057400" y="2805113"/>
            <a:ext cx="5029200" cy="1095375"/>
          </a:xfrm>
          <a:prstGeom prst="rect">
            <a:avLst/>
          </a:prstGeom>
          <a:noFill/>
          <a:ln/>
        </p:spPr>
      </p:sp>
      <p:pic>
        <p:nvPicPr>
          <p:cNvPr id="5" name="Image 0" descr="preencoded.png">    </p:cNvPr>
          <p:cNvPicPr>
            <a:picLocks noChangeAspect="1"/>
          </p:cNvPicPr>
          <p:nvPr/>
        </p:nvPicPr>
        <p:blipFill>
          <a:blip r:embed="rId1"/>
          <a:stretch>
            <a:fillRect/>
          </a:stretch>
        </p:blipFill>
        <p:spPr>
          <a:xfrm>
            <a:off x="3552825" y="1785938"/>
            <a:ext cx="2072026" cy="1069691"/>
          </a:xfrm>
          <a:prstGeom prst="rect">
            <a:avLst/>
          </a:prstGeom>
        </p:spPr>
      </p:pic>
      <p:sp>
        <p:nvSpPr>
          <p:cNvPr id="6" name="Text 3"/>
          <p:cNvSpPr/>
          <p:nvPr/>
        </p:nvSpPr>
        <p:spPr>
          <a:xfrm>
            <a:off x="2057400" y="1238250"/>
            <a:ext cx="5486400" cy="547688"/>
          </a:xfrm>
          <a:prstGeom prst="rect">
            <a:avLst/>
          </a:prstGeom>
          <a:noFill/>
          <a:ln/>
        </p:spPr>
        <p:txBody>
          <a:bodyPr wrap="square" rtlCol="0" anchor="ctr"/>
          <a:lstStyle/>
          <a:p>
            <a:pPr algn="ctr"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problems</a:t>
            </a:r>
            <a:endParaRPr lang="en-US" sz="3600" dirty="0"/>
          </a:p>
        </p:txBody>
      </p:sp>
      <p:sp>
        <p:nvSpPr>
          <p:cNvPr id="7" name="Text 4"/>
          <p:cNvSpPr/>
          <p:nvPr/>
        </p:nvSpPr>
        <p:spPr>
          <a:xfrm>
            <a:off x="2057400" y="2805113"/>
            <a:ext cx="2066925" cy="1095375"/>
          </a:xfrm>
          <a:prstGeom prst="rect">
            <a:avLst/>
          </a:prstGeom>
          <a:noFill/>
          <a:ln/>
        </p:spPr>
        <p:txBody>
          <a:bodyPr wrap="square" rtlCol="0" anchor="ctr"/>
          <a:lstStyle/>
          <a:p>
            <a:pPr algn="ctr"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event</a:t>
            </a:r>
            <a:endParaRPr lang="en-US" sz="3600" dirty="0"/>
          </a:p>
          <a:p>
            <a:pPr algn="ctr"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makers</a:t>
            </a:r>
            <a:endParaRPr lang="en-US" sz="3600" dirty="0"/>
          </a:p>
        </p:txBody>
      </p:sp>
      <p:sp>
        <p:nvSpPr>
          <p:cNvPr id="8" name="Text 5"/>
          <p:cNvSpPr/>
          <p:nvPr/>
        </p:nvSpPr>
        <p:spPr>
          <a:xfrm>
            <a:off x="5467350" y="2805113"/>
            <a:ext cx="2076450" cy="1095375"/>
          </a:xfrm>
          <a:prstGeom prst="rect">
            <a:avLst/>
          </a:prstGeom>
          <a:noFill/>
          <a:ln/>
        </p:spPr>
        <p:txBody>
          <a:bodyPr wrap="square" rtlCol="0" anchor="ctr"/>
          <a:lstStyle/>
          <a:p>
            <a:pPr algn="ctr"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space</a:t>
            </a:r>
            <a:endParaRPr lang="en-US" sz="3600" dirty="0"/>
          </a:p>
          <a:p>
            <a:pPr algn="ctr"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owners</a:t>
            </a:r>
            <a:endParaRPr lang="en-US"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609600" y="1590675"/>
            <a:ext cx="7700963" cy="2138363"/>
          </a:xfrm>
          <a:prstGeom prst="rect">
            <a:avLst/>
          </a:prstGeom>
          <a:noFill/>
          <a:ln/>
        </p:spPr>
      </p:sp>
      <p:sp>
        <p:nvSpPr>
          <p:cNvPr id="3" name="Shape 1"/>
          <p:cNvSpPr/>
          <p:nvPr/>
        </p:nvSpPr>
        <p:spPr>
          <a:xfrm>
            <a:off x="609600" y="1590675"/>
            <a:ext cx="3714750" cy="2138363"/>
          </a:xfrm>
          <a:prstGeom prst="rect">
            <a:avLst/>
          </a:prstGeom>
          <a:noFill/>
          <a:ln/>
        </p:spPr>
      </p:sp>
      <p:sp>
        <p:nvSpPr>
          <p:cNvPr id="4" name="Shape 2"/>
          <p:cNvSpPr/>
          <p:nvPr/>
        </p:nvSpPr>
        <p:spPr>
          <a:xfrm>
            <a:off x="4929188" y="1590675"/>
            <a:ext cx="3381375" cy="1738313"/>
          </a:xfrm>
          <a:prstGeom prst="rect">
            <a:avLst/>
          </a:prstGeom>
          <a:noFill/>
          <a:ln/>
        </p:spPr>
      </p:sp>
      <p:sp>
        <p:nvSpPr>
          <p:cNvPr id="5" name="Shape 3"/>
          <p:cNvSpPr/>
          <p:nvPr/>
        </p:nvSpPr>
        <p:spPr>
          <a:xfrm>
            <a:off x="4929188" y="2105025"/>
            <a:ext cx="3381375" cy="1223963"/>
          </a:xfrm>
          <a:prstGeom prst="rect">
            <a:avLst/>
          </a:prstGeom>
          <a:noFill/>
          <a:ln/>
        </p:spPr>
      </p:sp>
      <p:sp>
        <p:nvSpPr>
          <p:cNvPr id="6" name="Shape 4"/>
          <p:cNvSpPr/>
          <p:nvPr/>
        </p:nvSpPr>
        <p:spPr>
          <a:xfrm>
            <a:off x="609600" y="2105025"/>
            <a:ext cx="3714750" cy="1624013"/>
          </a:xfrm>
          <a:prstGeom prst="rect">
            <a:avLst/>
          </a:prstGeom>
          <a:noFill/>
          <a:ln/>
        </p:spPr>
      </p:sp>
      <p:pic>
        <p:nvPicPr>
          <p:cNvPr id="7" name="Image 0" descr="preencoded.png">    </p:cNvPr>
          <p:cNvPicPr>
            <a:picLocks noChangeAspect="1"/>
          </p:cNvPicPr>
          <p:nvPr/>
        </p:nvPicPr>
        <p:blipFill>
          <a:blip r:embed="rId1"/>
          <a:stretch>
            <a:fillRect/>
          </a:stretch>
        </p:blipFill>
        <p:spPr>
          <a:xfrm>
            <a:off x="3990975" y="3086100"/>
            <a:ext cx="5184663" cy="2092998"/>
          </a:xfrm>
          <a:prstGeom prst="rect">
            <a:avLst/>
          </a:prstGeom>
        </p:spPr>
      </p:pic>
      <p:pic>
        <p:nvPicPr>
          <p:cNvPr id="8" name="Image 1" descr="preencoded.png">    </p:cNvPr>
          <p:cNvPicPr>
            <a:picLocks noChangeAspect="1"/>
          </p:cNvPicPr>
          <p:nvPr/>
        </p:nvPicPr>
        <p:blipFill>
          <a:blip r:embed="rId2"/>
          <a:stretch>
            <a:fillRect/>
          </a:stretch>
        </p:blipFill>
        <p:spPr>
          <a:xfrm>
            <a:off x="4305186" y="3217532"/>
            <a:ext cx="4870452" cy="1961566"/>
          </a:xfrm>
          <a:prstGeom prst="rect">
            <a:avLst/>
          </a:prstGeom>
        </p:spPr>
      </p:pic>
      <p:pic>
        <p:nvPicPr>
          <p:cNvPr id="9" name="Image 2" descr="preencoded.png">    </p:cNvPr>
          <p:cNvPicPr>
            <a:picLocks noChangeAspect="1"/>
          </p:cNvPicPr>
          <p:nvPr/>
        </p:nvPicPr>
        <p:blipFill>
          <a:blip r:embed="rId3"/>
          <a:stretch>
            <a:fillRect/>
          </a:stretch>
        </p:blipFill>
        <p:spPr>
          <a:xfrm>
            <a:off x="4500130" y="3456477"/>
            <a:ext cx="4675508" cy="1722620"/>
          </a:xfrm>
          <a:prstGeom prst="rect">
            <a:avLst/>
          </a:prstGeom>
        </p:spPr>
      </p:pic>
      <p:pic>
        <p:nvPicPr>
          <p:cNvPr id="10" name="Image 3" descr="preencoded.png">    </p:cNvPr>
          <p:cNvPicPr>
            <a:picLocks noChangeAspect="1"/>
          </p:cNvPicPr>
          <p:nvPr/>
        </p:nvPicPr>
        <p:blipFill>
          <a:blip r:embed="rId4"/>
          <a:stretch>
            <a:fillRect/>
          </a:stretch>
        </p:blipFill>
        <p:spPr>
          <a:xfrm>
            <a:off x="4814341" y="3587907"/>
            <a:ext cx="4361297" cy="1591191"/>
          </a:xfrm>
          <a:prstGeom prst="rect">
            <a:avLst/>
          </a:prstGeom>
        </p:spPr>
      </p:pic>
      <p:pic>
        <p:nvPicPr>
          <p:cNvPr id="11" name="Image 4" descr="preencoded.png">    </p:cNvPr>
          <p:cNvPicPr>
            <a:picLocks noChangeAspect="1"/>
          </p:cNvPicPr>
          <p:nvPr/>
        </p:nvPicPr>
        <p:blipFill>
          <a:blip r:embed="rId5"/>
          <a:stretch>
            <a:fillRect/>
          </a:stretch>
        </p:blipFill>
        <p:spPr>
          <a:xfrm>
            <a:off x="4920526" y="3811907"/>
            <a:ext cx="4255112" cy="1367191"/>
          </a:xfrm>
          <a:prstGeom prst="rect">
            <a:avLst/>
          </a:prstGeom>
        </p:spPr>
      </p:pic>
      <p:pic>
        <p:nvPicPr>
          <p:cNvPr id="12" name="Image 5" descr="preencoded.png">    </p:cNvPr>
          <p:cNvPicPr>
            <a:picLocks noChangeAspect="1"/>
          </p:cNvPicPr>
          <p:nvPr/>
        </p:nvPicPr>
        <p:blipFill>
          <a:blip r:embed="rId6"/>
          <a:stretch>
            <a:fillRect/>
          </a:stretch>
        </p:blipFill>
        <p:spPr>
          <a:xfrm>
            <a:off x="5234736" y="3943336"/>
            <a:ext cx="3940902" cy="1235762"/>
          </a:xfrm>
          <a:prstGeom prst="rect">
            <a:avLst/>
          </a:prstGeom>
        </p:spPr>
      </p:pic>
      <p:pic>
        <p:nvPicPr>
          <p:cNvPr id="13" name="Image 6" descr="preencoded.png">    </p:cNvPr>
          <p:cNvPicPr>
            <a:picLocks noChangeAspect="1"/>
          </p:cNvPicPr>
          <p:nvPr/>
        </p:nvPicPr>
        <p:blipFill>
          <a:blip r:embed="rId7"/>
          <a:stretch>
            <a:fillRect/>
          </a:stretch>
        </p:blipFill>
        <p:spPr>
          <a:xfrm>
            <a:off x="5429683" y="4182284"/>
            <a:ext cx="3745954" cy="996814"/>
          </a:xfrm>
          <a:prstGeom prst="rect">
            <a:avLst/>
          </a:prstGeom>
        </p:spPr>
      </p:pic>
      <p:pic>
        <p:nvPicPr>
          <p:cNvPr id="14" name="Image 7" descr="preencoded.png">    </p:cNvPr>
          <p:cNvPicPr>
            <a:picLocks noChangeAspect="1"/>
          </p:cNvPicPr>
          <p:nvPr/>
        </p:nvPicPr>
        <p:blipFill>
          <a:blip r:embed="rId8"/>
          <a:stretch>
            <a:fillRect/>
          </a:stretch>
        </p:blipFill>
        <p:spPr>
          <a:xfrm>
            <a:off x="5743891" y="4313713"/>
            <a:ext cx="3431747" cy="865384"/>
          </a:xfrm>
          <a:prstGeom prst="rect">
            <a:avLst/>
          </a:prstGeom>
        </p:spPr>
      </p:pic>
      <p:sp>
        <p:nvSpPr>
          <p:cNvPr id="15" name="Text 5"/>
          <p:cNvSpPr/>
          <p:nvPr/>
        </p:nvSpPr>
        <p:spPr>
          <a:xfrm>
            <a:off x="609600" y="609600"/>
            <a:ext cx="2505075"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problems</a:t>
            </a:r>
            <a:endParaRPr lang="en-US" sz="3600" dirty="0"/>
          </a:p>
        </p:txBody>
      </p:sp>
      <p:sp>
        <p:nvSpPr>
          <p:cNvPr id="16" name="Text 6"/>
          <p:cNvSpPr/>
          <p:nvPr/>
        </p:nvSpPr>
        <p:spPr>
          <a:xfrm>
            <a:off x="4929188" y="1590675"/>
            <a:ext cx="3838575"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space owners</a:t>
            </a:r>
            <a:endParaRPr lang="en-US" sz="1800" dirty="0"/>
          </a:p>
        </p:txBody>
      </p:sp>
      <p:sp>
        <p:nvSpPr>
          <p:cNvPr id="17" name="Text 7"/>
          <p:cNvSpPr/>
          <p:nvPr/>
        </p:nvSpPr>
        <p:spPr>
          <a:xfrm>
            <a:off x="4929188" y="2105025"/>
            <a:ext cx="3838575" cy="95250"/>
          </a:xfrm>
          <a:prstGeom prst="rect">
            <a:avLst/>
          </a:prstGeom>
          <a:noFill/>
          <a:ln/>
        </p:spPr>
        <p:txBody>
          <a:bodyPr wrap="square" rtlCol="0" anchor="ctr"/>
          <a:lstStyle/>
          <a:p>
            <a:pPr algn="l" indent="0" marL="0">
              <a:lnSpc>
                <a:spcPts val="750"/>
              </a:lnSpc>
              <a:buNone/>
            </a:pPr>
            <a:r>
              <a:rPr lang="en-US" sz="900" spc="5" kern="0" dirty="0">
                <a:solidFill>
                  <a:srgbClr val="FFFFFF">
                    <a:alpha val="99000"/>
                  </a:srgbClr>
                </a:solidFill>
                <a:latin typeface="Inter" pitchFamily="34" charset="0"/>
                <a:ea typeface="Inter" pitchFamily="34" charset="-122"/>
                <a:cs typeface="Inter" pitchFamily="34" charset="-120"/>
              </a:rPr>
              <a:t>❌ Low booking rates, especially for lesser-known spaces.</a:t>
            </a:r>
            <a:endParaRPr lang="en-US" sz="900" dirty="0"/>
          </a:p>
        </p:txBody>
      </p:sp>
      <p:sp>
        <p:nvSpPr>
          <p:cNvPr id="18" name="Text 8"/>
          <p:cNvSpPr/>
          <p:nvPr/>
        </p:nvSpPr>
        <p:spPr>
          <a:xfrm>
            <a:off x="4929188" y="2481263"/>
            <a:ext cx="3838575" cy="95250"/>
          </a:xfrm>
          <a:prstGeom prst="rect">
            <a:avLst/>
          </a:prstGeom>
          <a:noFill/>
          <a:ln/>
        </p:spPr>
        <p:txBody>
          <a:bodyPr wrap="square" rtlCol="0" anchor="ctr"/>
          <a:lstStyle/>
          <a:p>
            <a:pPr algn="l" indent="0" marL="0">
              <a:lnSpc>
                <a:spcPts val="750"/>
              </a:lnSpc>
              <a:buNone/>
            </a:pPr>
            <a:r>
              <a:rPr lang="en-US" sz="900" spc="5" kern="0" dirty="0">
                <a:solidFill>
                  <a:srgbClr val="FFFFFF">
                    <a:alpha val="99000"/>
                  </a:srgbClr>
                </a:solidFill>
                <a:latin typeface="Inter" pitchFamily="34" charset="0"/>
                <a:ea typeface="Inter" pitchFamily="34" charset="-122"/>
                <a:cs typeface="Inter" pitchFamily="34" charset="-120"/>
              </a:rPr>
              <a:t>❌ Distrust toward new clients and lack of guarantees.</a:t>
            </a:r>
            <a:endParaRPr lang="en-US" sz="900" dirty="0"/>
          </a:p>
        </p:txBody>
      </p:sp>
      <p:sp>
        <p:nvSpPr>
          <p:cNvPr id="19" name="Text 9"/>
          <p:cNvSpPr/>
          <p:nvPr/>
        </p:nvSpPr>
        <p:spPr>
          <a:xfrm>
            <a:off x="4929188" y="2857500"/>
            <a:ext cx="3838575" cy="95250"/>
          </a:xfrm>
          <a:prstGeom prst="rect">
            <a:avLst/>
          </a:prstGeom>
          <a:noFill/>
          <a:ln/>
        </p:spPr>
        <p:txBody>
          <a:bodyPr wrap="square" rtlCol="0" anchor="ctr"/>
          <a:lstStyle/>
          <a:p>
            <a:pPr algn="l" indent="0" marL="0">
              <a:lnSpc>
                <a:spcPts val="750"/>
              </a:lnSpc>
              <a:buNone/>
            </a:pPr>
            <a:r>
              <a:rPr lang="en-US" sz="900" spc="5" kern="0" dirty="0">
                <a:solidFill>
                  <a:srgbClr val="FFFFFF">
                    <a:alpha val="99000"/>
                  </a:srgbClr>
                </a:solidFill>
                <a:latin typeface="Inter" pitchFamily="34" charset="0"/>
                <a:ea typeface="Inter" pitchFamily="34" charset="-122"/>
                <a:cs typeface="Inter" pitchFamily="34" charset="-120"/>
              </a:rPr>
              <a:t>❌ Lost revenue due to last-minute cancellations or no-shows.</a:t>
            </a:r>
            <a:endParaRPr lang="en-US" sz="900" dirty="0"/>
          </a:p>
        </p:txBody>
      </p:sp>
      <p:sp>
        <p:nvSpPr>
          <p:cNvPr id="20" name="Text 10"/>
          <p:cNvSpPr/>
          <p:nvPr/>
        </p:nvSpPr>
        <p:spPr>
          <a:xfrm>
            <a:off x="4929188" y="3233738"/>
            <a:ext cx="3838575" cy="95250"/>
          </a:xfrm>
          <a:prstGeom prst="rect">
            <a:avLst/>
          </a:prstGeom>
          <a:noFill/>
          <a:ln/>
        </p:spPr>
        <p:txBody>
          <a:bodyPr wrap="square" rtlCol="0" anchor="ctr"/>
          <a:lstStyle/>
          <a:p>
            <a:pPr algn="l" indent="0" marL="0">
              <a:lnSpc>
                <a:spcPts val="750"/>
              </a:lnSpc>
              <a:buNone/>
            </a:pPr>
            <a:r>
              <a:rPr lang="en-US" sz="900" spc="5" kern="0" dirty="0">
                <a:solidFill>
                  <a:srgbClr val="FFFFFF">
                    <a:alpha val="99000"/>
                  </a:srgbClr>
                </a:solidFill>
                <a:latin typeface="Inter" pitchFamily="34" charset="0"/>
                <a:ea typeface="Inter" pitchFamily="34" charset="-122"/>
                <a:cs typeface="Inter" pitchFamily="34" charset="-120"/>
              </a:rPr>
              <a:t>❌ No easy platform for promotion and exposure.</a:t>
            </a:r>
            <a:endParaRPr lang="en-US" sz="900" dirty="0"/>
          </a:p>
        </p:txBody>
      </p:sp>
      <p:sp>
        <p:nvSpPr>
          <p:cNvPr id="21" name="Text 11"/>
          <p:cNvSpPr/>
          <p:nvPr/>
        </p:nvSpPr>
        <p:spPr>
          <a:xfrm>
            <a:off x="609600" y="1590675"/>
            <a:ext cx="4171950" cy="276225"/>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event makers</a:t>
            </a:r>
            <a:endParaRPr lang="en-US" sz="1800" dirty="0"/>
          </a:p>
        </p:txBody>
      </p:sp>
      <p:sp>
        <p:nvSpPr>
          <p:cNvPr id="22" name="Text 12"/>
          <p:cNvSpPr/>
          <p:nvPr/>
        </p:nvSpPr>
        <p:spPr>
          <a:xfrm>
            <a:off x="609600" y="2105025"/>
            <a:ext cx="4171950"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Inter" pitchFamily="34" charset="0"/>
                <a:ea typeface="Inter" pitchFamily="34" charset="-122"/>
                <a:cs typeface="Inter" pitchFamily="34" charset="-120"/>
              </a:rPr>
              <a:t>❌ Difficult to find suitable venues due to scattered sources.</a:t>
            </a:r>
            <a:endParaRPr lang="en-US" sz="900" dirty="0"/>
          </a:p>
        </p:txBody>
      </p:sp>
      <p:sp>
        <p:nvSpPr>
          <p:cNvPr id="23" name="Text 13"/>
          <p:cNvSpPr/>
          <p:nvPr/>
        </p:nvSpPr>
        <p:spPr>
          <a:xfrm>
            <a:off x="609600" y="2519363"/>
            <a:ext cx="4171950" cy="95250"/>
          </a:xfrm>
          <a:prstGeom prst="rect">
            <a:avLst/>
          </a:prstGeom>
          <a:noFill/>
          <a:ln/>
        </p:spPr>
        <p:txBody>
          <a:bodyPr wrap="square" rtlCol="0" anchor="ctr"/>
          <a:lstStyle/>
          <a:p>
            <a:pPr algn="l" indent="0" marL="0">
              <a:lnSpc>
                <a:spcPts val="750"/>
              </a:lnSpc>
              <a:buNone/>
            </a:pPr>
            <a:r>
              <a:rPr lang="en-US" sz="900" spc="5" kern="0" dirty="0">
                <a:solidFill>
                  <a:srgbClr val="FFFFFF">
                    <a:alpha val="99000"/>
                  </a:srgbClr>
                </a:solidFill>
                <a:latin typeface="Inter" pitchFamily="34" charset="0"/>
                <a:ea typeface="Inter" pitchFamily="34" charset="-122"/>
                <a:cs typeface="Inter" pitchFamily="34" charset="-120"/>
              </a:rPr>
              <a:t>❌ Lack of transparent information on pricing, availability, and terms.</a:t>
            </a:r>
            <a:endParaRPr lang="en-US" sz="900" dirty="0"/>
          </a:p>
        </p:txBody>
      </p:sp>
      <p:sp>
        <p:nvSpPr>
          <p:cNvPr id="24" name="Text 14"/>
          <p:cNvSpPr/>
          <p:nvPr/>
        </p:nvSpPr>
        <p:spPr>
          <a:xfrm>
            <a:off x="609600" y="2890838"/>
            <a:ext cx="4171950" cy="95250"/>
          </a:xfrm>
          <a:prstGeom prst="rect">
            <a:avLst/>
          </a:prstGeom>
          <a:noFill/>
          <a:ln/>
        </p:spPr>
        <p:txBody>
          <a:bodyPr wrap="square" rtlCol="0" anchor="ctr"/>
          <a:lstStyle/>
          <a:p>
            <a:pPr algn="l" indent="0" marL="0">
              <a:lnSpc>
                <a:spcPts val="750"/>
              </a:lnSpc>
              <a:buNone/>
            </a:pPr>
            <a:r>
              <a:rPr lang="en-US" sz="900" spc="5" kern="0" dirty="0">
                <a:solidFill>
                  <a:srgbClr val="FFFFFF">
                    <a:alpha val="99000"/>
                  </a:srgbClr>
                </a:solidFill>
                <a:latin typeface="Inter" pitchFamily="34" charset="0"/>
                <a:ea typeface="Inter" pitchFamily="34" charset="-122"/>
                <a:cs typeface="Inter" pitchFamily="34" charset="-120"/>
              </a:rPr>
              <a:t>❌ Inconvenient communication with venue owners.</a:t>
            </a:r>
            <a:endParaRPr lang="en-US" sz="900" dirty="0"/>
          </a:p>
        </p:txBody>
      </p:sp>
      <p:sp>
        <p:nvSpPr>
          <p:cNvPr id="25" name="Text 15"/>
          <p:cNvSpPr/>
          <p:nvPr/>
        </p:nvSpPr>
        <p:spPr>
          <a:xfrm>
            <a:off x="609600" y="3262313"/>
            <a:ext cx="4171950" cy="95250"/>
          </a:xfrm>
          <a:prstGeom prst="rect">
            <a:avLst/>
          </a:prstGeom>
          <a:noFill/>
          <a:ln/>
        </p:spPr>
        <p:txBody>
          <a:bodyPr wrap="square" rtlCol="0" anchor="ctr"/>
          <a:lstStyle/>
          <a:p>
            <a:pPr algn="l" indent="0" marL="0">
              <a:lnSpc>
                <a:spcPts val="750"/>
              </a:lnSpc>
              <a:buNone/>
            </a:pPr>
            <a:r>
              <a:rPr lang="en-US" sz="900" spc="5" kern="0" dirty="0">
                <a:solidFill>
                  <a:srgbClr val="FFFFFF">
                    <a:alpha val="99000"/>
                  </a:srgbClr>
                </a:solidFill>
                <a:latin typeface="Inter" pitchFamily="34" charset="0"/>
                <a:ea typeface="Inter" pitchFamily="34" charset="-122"/>
                <a:cs typeface="Inter" pitchFamily="34" charset="-120"/>
              </a:rPr>
              <a:t>❌ High risk of fraud (e.g. venue cancellation at the last moment).</a:t>
            </a:r>
            <a:endParaRPr lang="en-US" sz="900" dirty="0"/>
          </a:p>
        </p:txBody>
      </p:sp>
      <p:sp>
        <p:nvSpPr>
          <p:cNvPr id="26" name="Text 16"/>
          <p:cNvSpPr/>
          <p:nvPr/>
        </p:nvSpPr>
        <p:spPr>
          <a:xfrm>
            <a:off x="609600" y="3633788"/>
            <a:ext cx="4171950" cy="95250"/>
          </a:xfrm>
          <a:prstGeom prst="rect">
            <a:avLst/>
          </a:prstGeom>
          <a:noFill/>
          <a:ln/>
        </p:spPr>
        <p:txBody>
          <a:bodyPr wrap="square" rtlCol="0" anchor="ctr"/>
          <a:lstStyle/>
          <a:p>
            <a:pPr algn="l" indent="0" marL="0">
              <a:lnSpc>
                <a:spcPts val="750"/>
              </a:lnSpc>
              <a:buNone/>
            </a:pPr>
            <a:r>
              <a:rPr lang="en-US" sz="900" spc="5" kern="0" dirty="0">
                <a:solidFill>
                  <a:srgbClr val="FFFFFF">
                    <a:alpha val="99000"/>
                  </a:srgbClr>
                </a:solidFill>
                <a:latin typeface="Inter" pitchFamily="34" charset="0"/>
                <a:ea typeface="Inter" pitchFamily="34" charset="-122"/>
                <a:cs typeface="Inter" pitchFamily="34" charset="-120"/>
              </a:rPr>
              <a:t>❌ No unified platform for reviews or verified listings.</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01010"/>
        </a:solidFill>
      </p:bgPr>
    </p:bg>
    <p:spTree>
      <p:nvGrpSpPr>
        <p:cNvPr id="1" name=""/>
        <p:cNvGrpSpPr/>
        <p:nvPr/>
      </p:nvGrpSpPr>
      <p:grpSpPr>
        <a:xfrm>
          <a:off x="0" y="0"/>
          <a:ext cx="0" cy="0"/>
          <a:chOff x="0" y="0"/>
          <a:chExt cx="0" cy="0"/>
        </a:xfrm>
      </p:grpSpPr>
      <p:sp>
        <p:nvSpPr>
          <p:cNvPr id="2" name="Text 0"/>
          <p:cNvSpPr/>
          <p:nvPr/>
        </p:nvSpPr>
        <p:spPr>
          <a:xfrm>
            <a:off x="4005262" y="2300288"/>
            <a:ext cx="1595438" cy="547688"/>
          </a:xfrm>
          <a:prstGeom prst="rect">
            <a:avLst/>
          </a:prstGeom>
          <a:noFill/>
          <a:ln/>
        </p:spPr>
        <p:txBody>
          <a:bodyPr wrap="square" rtlCol="0" anchor="ctr"/>
          <a:lstStyle/>
          <a:p>
            <a:pPr algn="ctr" indent="0" marL="0">
              <a:lnSpc>
                <a:spcPts val="4320"/>
              </a:lnSpc>
              <a:buNone/>
            </a:pPr>
            <a:r>
              <a:rPr lang="en-US" sz="3600" spc="-72" kern="0" dirty="0">
                <a:solidFill>
                  <a:srgbClr val="FFFFFF">
                    <a:alpha val="99000"/>
                  </a:srgbClr>
                </a:solidFill>
                <a:latin typeface="Schoolbell" pitchFamily="34" charset="0"/>
                <a:ea typeface="Schoolbell" pitchFamily="34" charset="-122"/>
                <a:cs typeface="Schoolbell" pitchFamily="34" charset="-120"/>
              </a:rPr>
              <a:t>joytop</a:t>
            </a:r>
            <a:endParaRPr lang="en-US" sz="3600" dirty="0"/>
          </a:p>
        </p:txBody>
      </p:sp>
      <p:sp>
        <p:nvSpPr>
          <p:cNvPr id="3" name="Text 1"/>
          <p:cNvSpPr/>
          <p:nvPr/>
        </p:nvSpPr>
        <p:spPr>
          <a:xfrm>
            <a:off x="3786188" y="2990850"/>
            <a:ext cx="2033587" cy="133350"/>
          </a:xfrm>
          <a:prstGeom prst="rect">
            <a:avLst/>
          </a:prstGeom>
          <a:noFill/>
          <a:ln/>
        </p:spPr>
        <p:txBody>
          <a:bodyPr wrap="square" rtlCol="0" anchor="ctr"/>
          <a:lstStyle/>
          <a:p>
            <a:pPr algn="ctr" indent="0" marL="0">
              <a:lnSpc>
                <a:spcPts val="1050"/>
              </a:lnSpc>
              <a:buNone/>
            </a:pPr>
            <a:r>
              <a:rPr lang="en-US" sz="750" spc="-7" kern="0" dirty="0">
                <a:solidFill>
                  <a:srgbClr val="FFFFFF">
                    <a:alpha val="99000"/>
                  </a:srgbClr>
                </a:solidFill>
                <a:latin typeface="Outfit" pitchFamily="34" charset="0"/>
                <a:ea typeface="Outfit" pitchFamily="34" charset="-122"/>
                <a:cs typeface="Outfit" pitchFamily="34" charset="-120"/>
              </a:rPr>
              <a:t>From Empty Rooms to Iconic Moments</a:t>
            </a:r>
            <a:endParaRPr lang="en-US" sz="750" dirty="0"/>
          </a:p>
        </p:txBody>
      </p:sp>
      <p:sp>
        <p:nvSpPr>
          <p:cNvPr id="4" name="Text 2"/>
          <p:cNvSpPr/>
          <p:nvPr/>
        </p:nvSpPr>
        <p:spPr>
          <a:xfrm>
            <a:off x="3910013" y="4691063"/>
            <a:ext cx="1790700" cy="133350"/>
          </a:xfrm>
          <a:prstGeom prst="rect">
            <a:avLst/>
          </a:prstGeom>
          <a:noFill/>
          <a:ln/>
        </p:spPr>
        <p:txBody>
          <a:bodyPr wrap="square" rtlCol="0" anchor="ctr"/>
          <a:lstStyle/>
          <a:p>
            <a:pPr algn="ctr" indent="0" marL="0">
              <a:lnSpc>
                <a:spcPts val="1050"/>
              </a:lnSpc>
              <a:buNone/>
            </a:pPr>
            <a:r>
              <a:rPr lang="en-US" sz="750" spc="-7" kern="0" dirty="0">
                <a:solidFill>
                  <a:srgbClr val="FFFFFF">
                    <a:alpha val="99000"/>
                  </a:srgbClr>
                </a:solidFill>
                <a:latin typeface="Outfit" pitchFamily="34" charset="0"/>
                <a:ea typeface="Outfit" pitchFamily="34" charset="-122"/>
                <a:cs typeface="Outfit" pitchFamily="34" charset="-120"/>
              </a:rPr>
              <a:t>Join the </a:t>
            </a:r>
            <a:pPr algn="ctr" indent="0" marL="0">
              <a:lnSpc>
                <a:spcPts val="1050"/>
              </a:lnSpc>
              <a:buNone/>
            </a:pPr>
            <a:r>
              <a:rPr lang="en-US" sz="750" spc="-7" kern="0" dirty="0">
                <a:solidFill>
                  <a:srgbClr val="FFFFFF">
                    <a:alpha val="99000"/>
                  </a:srgbClr>
                </a:solidFill>
                <a:latin typeface="Schoolbell" pitchFamily="34" charset="0"/>
                <a:ea typeface="Schoolbell" pitchFamily="34" charset="-122"/>
                <a:cs typeface="Schoolbell" pitchFamily="34" charset="-120"/>
              </a:rPr>
              <a:t>Community</a:t>
            </a:r>
            <a:pPr algn="ctr" indent="0" marL="0">
              <a:lnSpc>
                <a:spcPts val="1050"/>
              </a:lnSpc>
              <a:buNone/>
            </a:pPr>
            <a:r>
              <a:rPr lang="en-US" sz="750" spc="-7" kern="0" dirty="0">
                <a:solidFill>
                  <a:srgbClr val="FFFFFF">
                    <a:alpha val="99000"/>
                  </a:srgbClr>
                </a:solidFill>
                <a:latin typeface="Outfit" pitchFamily="34" charset="0"/>
                <a:ea typeface="Outfit" pitchFamily="34" charset="-122"/>
                <a:cs typeface="Outfit" pitchFamily="34" charset="-120"/>
              </a:rPr>
              <a:t> of Visionaries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01010"/>
        </a:solidFill>
      </p:bgPr>
    </p:bg>
    <p:spTree>
      <p:nvGrpSpPr>
        <p:cNvPr id="1" name=""/>
        <p:cNvGrpSpPr/>
        <p:nvPr/>
      </p:nvGrpSpPr>
      <p:grpSpPr>
        <a:xfrm>
          <a:off x="0" y="0"/>
          <a:ext cx="0" cy="0"/>
          <a:chOff x="0" y="0"/>
          <a:chExt cx="0" cy="0"/>
        </a:xfrm>
      </p:grpSpPr>
      <p:sp>
        <p:nvSpPr>
          <p:cNvPr id="3" name="Shape 0"/>
          <p:cNvSpPr/>
          <p:nvPr/>
        </p:nvSpPr>
        <p:spPr>
          <a:xfrm>
            <a:off x="7462838" y="-595312"/>
            <a:ext cx="2119313" cy="2119313"/>
          </a:xfrm>
          <a:prstGeom prst="ellipse">
            <a:avLst/>
          </a:prstGeom>
          <a:noFill/>
          <a:ln/>
        </p:spPr>
      </p:sp>
      <p:pic>
        <p:nvPicPr>
          <p:cNvPr id="4" name="Image 0" descr="preencoded.png">    </p:cNvPr>
          <p:cNvPicPr>
            <a:picLocks noChangeAspect="1"/>
          </p:cNvPicPr>
          <p:nvPr/>
        </p:nvPicPr>
        <p:blipFill>
          <a:blip r:embed="rId1"/>
          <a:stretch>
            <a:fillRect/>
          </a:stretch>
        </p:blipFill>
        <p:spPr>
          <a:xfrm>
            <a:off x="7119938" y="0"/>
            <a:ext cx="95250" cy="5129213"/>
          </a:xfrm>
          <a:prstGeom prst="rect">
            <a:avLst/>
          </a:prstGeom>
        </p:spPr>
      </p:pic>
      <p:pic>
        <p:nvPicPr>
          <p:cNvPr id="5" name="Image 1" descr="preencoded.png">    </p:cNvPr>
          <p:cNvPicPr>
            <a:picLocks noChangeAspect="1"/>
          </p:cNvPicPr>
          <p:nvPr/>
        </p:nvPicPr>
        <p:blipFill>
          <a:blip r:embed="rId2"/>
          <a:stretch>
            <a:fillRect/>
          </a:stretch>
        </p:blipFill>
        <p:spPr>
          <a:xfrm>
            <a:off x="7381875" y="0"/>
            <a:ext cx="95250" cy="5129213"/>
          </a:xfrm>
          <a:prstGeom prst="rect">
            <a:avLst/>
          </a:prstGeom>
        </p:spPr>
      </p:pic>
      <p:pic>
        <p:nvPicPr>
          <p:cNvPr id="6" name="Image 2" descr="preencoded.png">    </p:cNvPr>
          <p:cNvPicPr>
            <a:picLocks noChangeAspect="1"/>
          </p:cNvPicPr>
          <p:nvPr/>
        </p:nvPicPr>
        <p:blipFill>
          <a:blip r:embed="rId3"/>
          <a:stretch>
            <a:fillRect/>
          </a:stretch>
        </p:blipFill>
        <p:spPr>
          <a:xfrm>
            <a:off x="7643813" y="0"/>
            <a:ext cx="95250" cy="5129213"/>
          </a:xfrm>
          <a:prstGeom prst="rect">
            <a:avLst/>
          </a:prstGeom>
        </p:spPr>
      </p:pic>
      <p:pic>
        <p:nvPicPr>
          <p:cNvPr id="7" name="Image 3" descr="preencoded.png">    </p:cNvPr>
          <p:cNvPicPr>
            <a:picLocks noChangeAspect="1"/>
          </p:cNvPicPr>
          <p:nvPr/>
        </p:nvPicPr>
        <p:blipFill>
          <a:blip r:embed="rId4"/>
          <a:stretch>
            <a:fillRect/>
          </a:stretch>
        </p:blipFill>
        <p:spPr>
          <a:xfrm>
            <a:off x="7905750" y="0"/>
            <a:ext cx="95250" cy="5129213"/>
          </a:xfrm>
          <a:prstGeom prst="rect">
            <a:avLst/>
          </a:prstGeom>
        </p:spPr>
      </p:pic>
      <p:pic>
        <p:nvPicPr>
          <p:cNvPr id="8" name="Image 4" descr="preencoded.png">    </p:cNvPr>
          <p:cNvPicPr>
            <a:picLocks noChangeAspect="1"/>
          </p:cNvPicPr>
          <p:nvPr/>
        </p:nvPicPr>
        <p:blipFill>
          <a:blip r:embed="rId5"/>
          <a:stretch>
            <a:fillRect/>
          </a:stretch>
        </p:blipFill>
        <p:spPr>
          <a:xfrm>
            <a:off x="8167687" y="14288"/>
            <a:ext cx="95250" cy="5129213"/>
          </a:xfrm>
          <a:prstGeom prst="rect">
            <a:avLst/>
          </a:prstGeom>
        </p:spPr>
      </p:pic>
      <p:pic>
        <p:nvPicPr>
          <p:cNvPr id="9" name="Image 5" descr="preencoded.png">    </p:cNvPr>
          <p:cNvPicPr>
            <a:picLocks noChangeAspect="1"/>
          </p:cNvPicPr>
          <p:nvPr/>
        </p:nvPicPr>
        <p:blipFill>
          <a:blip r:embed="rId6"/>
          <a:stretch>
            <a:fillRect/>
          </a:stretch>
        </p:blipFill>
        <p:spPr>
          <a:xfrm>
            <a:off x="8429625" y="14288"/>
            <a:ext cx="95250" cy="5129213"/>
          </a:xfrm>
          <a:prstGeom prst="rect">
            <a:avLst/>
          </a:prstGeom>
        </p:spPr>
      </p:pic>
      <p:pic>
        <p:nvPicPr>
          <p:cNvPr id="10" name="Image 6" descr="preencoded.png">    </p:cNvPr>
          <p:cNvPicPr>
            <a:picLocks noChangeAspect="1"/>
          </p:cNvPicPr>
          <p:nvPr/>
        </p:nvPicPr>
        <p:blipFill>
          <a:blip r:embed="rId7"/>
          <a:stretch>
            <a:fillRect/>
          </a:stretch>
        </p:blipFill>
        <p:spPr>
          <a:xfrm>
            <a:off x="8691563" y="14288"/>
            <a:ext cx="95250" cy="5129213"/>
          </a:xfrm>
          <a:prstGeom prst="rect">
            <a:avLst/>
          </a:prstGeom>
        </p:spPr>
      </p:pic>
      <p:pic>
        <p:nvPicPr>
          <p:cNvPr id="11" name="Image 7" descr="preencoded.png">    </p:cNvPr>
          <p:cNvPicPr>
            <a:picLocks noChangeAspect="1"/>
          </p:cNvPicPr>
          <p:nvPr/>
        </p:nvPicPr>
        <p:blipFill>
          <a:blip r:embed="rId8"/>
          <a:stretch>
            <a:fillRect/>
          </a:stretch>
        </p:blipFill>
        <p:spPr>
          <a:xfrm>
            <a:off x="8953500" y="14288"/>
            <a:ext cx="95250" cy="5129213"/>
          </a:xfrm>
          <a:prstGeom prst="rect">
            <a:avLst/>
          </a:prstGeom>
        </p:spPr>
      </p:pic>
      <p:sp>
        <p:nvSpPr>
          <p:cNvPr id="12" name="Text 1"/>
          <p:cNvSpPr/>
          <p:nvPr/>
        </p:nvSpPr>
        <p:spPr>
          <a:xfrm>
            <a:off x="609600" y="609600"/>
            <a:ext cx="2209800" cy="547688"/>
          </a:xfrm>
          <a:prstGeom prst="rect">
            <a:avLst/>
          </a:prstGeom>
          <a:noFill/>
          <a:ln/>
        </p:spPr>
        <p:txBody>
          <a:bodyPr wrap="square" rtlCol="0" anchor="ctr"/>
          <a:lstStyle/>
          <a:p>
            <a:pPr algn="l" indent="0" marL="0">
              <a:lnSpc>
                <a:spcPts val="4320"/>
              </a:lnSpc>
              <a:buNone/>
            </a:pPr>
            <a:r>
              <a:rPr lang="en-US" sz="3600" b="1" spc="-72" kern="0" dirty="0">
                <a:solidFill>
                  <a:srgbClr val="FFFFFF">
                    <a:alpha val="99000"/>
                  </a:srgbClr>
                </a:solidFill>
                <a:latin typeface="Inter" pitchFamily="34" charset="0"/>
                <a:ea typeface="Inter" pitchFamily="34" charset="-122"/>
                <a:cs typeface="Inter" pitchFamily="34" charset="-120"/>
              </a:rPr>
              <a:t>solution</a:t>
            </a:r>
            <a:endParaRPr lang="en-US" sz="3600" dirty="0"/>
          </a:p>
        </p:txBody>
      </p:sp>
      <p:sp>
        <p:nvSpPr>
          <p:cNvPr id="13" name="Text 2"/>
          <p:cNvSpPr/>
          <p:nvPr/>
        </p:nvSpPr>
        <p:spPr>
          <a:xfrm>
            <a:off x="619125" y="1657350"/>
            <a:ext cx="5676900" cy="342900"/>
          </a:xfrm>
          <a:prstGeom prst="rect">
            <a:avLst/>
          </a:prstGeom>
          <a:noFill/>
          <a:ln/>
        </p:spPr>
        <p:txBody>
          <a:bodyPr wrap="square" rtlCol="0" anchor="ctr"/>
          <a:lstStyle/>
          <a:p>
            <a:pPr algn="l" indent="0" marL="0">
              <a:lnSpc>
                <a:spcPts val="1350"/>
              </a:lnSpc>
              <a:buNone/>
            </a:pPr>
            <a:r>
              <a:rPr lang="en-US" sz="1125" spc="6" kern="0" dirty="0">
                <a:solidFill>
                  <a:srgbClr val="FFFFFF">
                    <a:alpha val="99000"/>
                  </a:srgbClr>
                </a:solidFill>
                <a:latin typeface="Outfit" pitchFamily="34" charset="0"/>
                <a:ea typeface="Outfit" pitchFamily="34" charset="-122"/>
                <a:cs typeface="Outfit" pitchFamily="34" charset="-120"/>
              </a:rPr>
              <a:t>A community-driven platform for booking venues for events, hackathons, conferences, photo shoots, art studios, coworking sessions, etc.</a:t>
            </a:r>
            <a:endParaRPr lang="en-US" sz="1125" dirty="0"/>
          </a:p>
        </p:txBody>
      </p:sp>
      <p:sp>
        <p:nvSpPr>
          <p:cNvPr id="14" name="Text 3"/>
          <p:cNvSpPr/>
          <p:nvPr/>
        </p:nvSpPr>
        <p:spPr>
          <a:xfrm>
            <a:off x="609600" y="3367088"/>
            <a:ext cx="4467225"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 Monetization through commissions, premium listings, and promotional tools.</a:t>
            </a:r>
            <a:endParaRPr lang="en-US" sz="900" dirty="0"/>
          </a:p>
        </p:txBody>
      </p:sp>
      <p:sp>
        <p:nvSpPr>
          <p:cNvPr id="15" name="Text 4"/>
          <p:cNvSpPr/>
          <p:nvPr/>
        </p:nvSpPr>
        <p:spPr>
          <a:xfrm>
            <a:off x="609600" y="2990850"/>
            <a:ext cx="5305425"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 Escrow system to guarantee safety for both sides: funds are held until the event is confirmed.</a:t>
            </a:r>
            <a:endParaRPr lang="en-US" sz="900" dirty="0"/>
          </a:p>
        </p:txBody>
      </p:sp>
      <p:sp>
        <p:nvSpPr>
          <p:cNvPr id="16" name="Text 5"/>
          <p:cNvSpPr/>
          <p:nvPr/>
        </p:nvSpPr>
        <p:spPr>
          <a:xfrm>
            <a:off x="609600" y="2614613"/>
            <a:ext cx="4076700"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 Easy filters, transparent booking terms, peer reviews, and a sleek UI.</a:t>
            </a:r>
            <a:endParaRPr lang="en-US" sz="900" dirty="0"/>
          </a:p>
        </p:txBody>
      </p:sp>
      <p:sp>
        <p:nvSpPr>
          <p:cNvPr id="17" name="Text 6"/>
          <p:cNvSpPr/>
          <p:nvPr/>
        </p:nvSpPr>
        <p:spPr>
          <a:xfrm>
            <a:off x="609600" y="2238375"/>
            <a:ext cx="4395788" cy="138113"/>
          </a:xfrm>
          <a:prstGeom prst="rect">
            <a:avLst/>
          </a:prstGeom>
          <a:noFill/>
          <a:ln/>
        </p:spPr>
        <p:txBody>
          <a:bodyPr wrap="square" rtlCol="0" anchor="ctr"/>
          <a:lstStyle/>
          <a:p>
            <a:pPr algn="l" indent="0" marL="0">
              <a:lnSpc>
                <a:spcPts val="1080"/>
              </a:lnSpc>
              <a:buNone/>
            </a:pPr>
            <a:r>
              <a:rPr lang="en-US" sz="900" spc="5" kern="0" dirty="0">
                <a:solidFill>
                  <a:srgbClr val="FFFFFF">
                    <a:alpha val="99000"/>
                  </a:srgbClr>
                </a:solidFill>
                <a:latin typeface="Outfit" pitchFamily="34" charset="0"/>
                <a:ea typeface="Outfit" pitchFamily="34" charset="-122"/>
                <a:cs typeface="Outfit" pitchFamily="34" charset="-120"/>
              </a:rPr>
              <a:t>🎨 Focused on young creators, community leaders, and influencer-organizers.</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3143250" y="2347913"/>
            <a:ext cx="2857500" cy="452438"/>
          </a:xfrm>
          <a:prstGeom prst="rect">
            <a:avLst/>
          </a:prstGeom>
          <a:noFill/>
          <a:ln/>
        </p:spPr>
      </p:sp>
      <p:sp>
        <p:nvSpPr>
          <p:cNvPr id="3" name="Text 1"/>
          <p:cNvSpPr/>
          <p:nvPr/>
        </p:nvSpPr>
        <p:spPr>
          <a:xfrm>
            <a:off x="3143250" y="2347913"/>
            <a:ext cx="3314700" cy="252413"/>
          </a:xfrm>
          <a:prstGeom prst="rect">
            <a:avLst/>
          </a:prstGeom>
          <a:noFill/>
          <a:ln/>
        </p:spPr>
        <p:txBody>
          <a:bodyPr wrap="square" rtlCol="0" anchor="ctr"/>
          <a:lstStyle/>
          <a:p>
            <a:pPr algn="l" indent="0" marL="0">
              <a:lnSpc>
                <a:spcPts val="1980"/>
              </a:lnSpc>
              <a:buNone/>
            </a:pPr>
            <a:r>
              <a:rPr lang="en-US" sz="1650" b="1" spc="8" kern="0" dirty="0">
                <a:solidFill>
                  <a:srgbClr val="FFFFFF">
                    <a:alpha val="99000"/>
                  </a:srgbClr>
                </a:solidFill>
                <a:latin typeface="Inter" pitchFamily="34" charset="0"/>
                <a:ea typeface="Inter" pitchFamily="34" charset="-122"/>
                <a:cs typeface="Inter" pitchFamily="34" charset="-120"/>
              </a:rPr>
              <a:t>CHIEF EXECUTIVE OFFICER</a:t>
            </a:r>
            <a:endParaRPr lang="en-US" sz="1650" dirty="0"/>
          </a:p>
        </p:txBody>
      </p:sp>
      <p:sp>
        <p:nvSpPr>
          <p:cNvPr id="4" name="Text 2"/>
          <p:cNvSpPr/>
          <p:nvPr/>
        </p:nvSpPr>
        <p:spPr>
          <a:xfrm>
            <a:off x="3143250" y="2600325"/>
            <a:ext cx="3314700" cy="200025"/>
          </a:xfrm>
          <a:prstGeom prst="rect">
            <a:avLst/>
          </a:prstGeom>
          <a:noFill/>
          <a:ln/>
        </p:spPr>
        <p:txBody>
          <a:bodyPr wrap="square" rtlCol="0" anchor="ctr"/>
          <a:lstStyle/>
          <a:p>
            <a:pPr algn="ctr" indent="0" marL="0">
              <a:lnSpc>
                <a:spcPts val="1575"/>
              </a:lnSpc>
              <a:buNone/>
            </a:pPr>
            <a:r>
              <a:rPr lang="en-US" sz="1313" b="1" spc="7" kern="0" dirty="0">
                <a:solidFill>
                  <a:srgbClr val="A3A3A3">
                    <a:alpha val="99000"/>
                  </a:srgbClr>
                </a:solidFill>
                <a:latin typeface="Inter" pitchFamily="34" charset="0"/>
                <a:ea typeface="Inter" pitchFamily="34" charset="-122"/>
                <a:cs typeface="Inter" pitchFamily="34" charset="-120"/>
              </a:rPr>
              <a:t>SAIDJON MUKHITDINOV</a:t>
            </a:r>
            <a:endParaRPr lang="en-US" sz="131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01010"/>
        </a:solidFill>
      </p:bgPr>
    </p:bg>
    <p:spTree>
      <p:nvGrpSpPr>
        <p:cNvPr id="1" name=""/>
        <p:cNvGrpSpPr/>
        <p:nvPr/>
      </p:nvGrpSpPr>
      <p:grpSpPr>
        <a:xfrm>
          <a:off x="0" y="0"/>
          <a:ext cx="0" cy="0"/>
          <a:chOff x="0" y="0"/>
          <a:chExt cx="0" cy="0"/>
        </a:xfrm>
      </p:grpSpPr>
      <p:sp>
        <p:nvSpPr>
          <p:cNvPr id="2" name="Shape 0"/>
          <p:cNvSpPr/>
          <p:nvPr/>
        </p:nvSpPr>
        <p:spPr>
          <a:xfrm>
            <a:off x="5629275" y="504825"/>
            <a:ext cx="3286125" cy="1409700"/>
          </a:xfrm>
          <a:prstGeom prst="rect">
            <a:avLst/>
          </a:prstGeom>
          <a:noFill/>
          <a:ln/>
        </p:spPr>
      </p:sp>
      <p:sp>
        <p:nvSpPr>
          <p:cNvPr id="3" name="Shape 1"/>
          <p:cNvSpPr/>
          <p:nvPr/>
        </p:nvSpPr>
        <p:spPr>
          <a:xfrm>
            <a:off x="347663" y="3300413"/>
            <a:ext cx="3157538" cy="1685925"/>
          </a:xfrm>
          <a:prstGeom prst="rect">
            <a:avLst/>
          </a:prstGeom>
          <a:noFill/>
          <a:ln/>
        </p:spPr>
      </p:sp>
      <p:sp>
        <p:nvSpPr>
          <p:cNvPr id="4" name="Shape 2"/>
          <p:cNvSpPr/>
          <p:nvPr/>
        </p:nvSpPr>
        <p:spPr>
          <a:xfrm>
            <a:off x="347663" y="3548063"/>
            <a:ext cx="3157538" cy="1438275"/>
          </a:xfrm>
          <a:prstGeom prst="roundRect">
            <a:avLst>
              <a:gd name="adj" fmla="val 12715"/>
            </a:avLst>
          </a:prstGeom>
          <a:noFill/>
          <a:ln w="50800">
            <a:solidFill>
              <a:srgbClr val="CDBB35"/>
            </a:solidFill>
            <a:prstDash val="solid"/>
          </a:ln>
        </p:spPr>
      </p:sp>
      <p:sp>
        <p:nvSpPr>
          <p:cNvPr id="5" name="Shape 3"/>
          <p:cNvSpPr/>
          <p:nvPr/>
        </p:nvSpPr>
        <p:spPr>
          <a:xfrm>
            <a:off x="5629275" y="752475"/>
            <a:ext cx="3286125" cy="1162050"/>
          </a:xfrm>
          <a:prstGeom prst="roundRect">
            <a:avLst>
              <a:gd name="adj" fmla="val 15738"/>
            </a:avLst>
          </a:prstGeom>
          <a:noFill/>
          <a:ln w="50800">
            <a:solidFill>
              <a:srgbClr val="0C8AFF"/>
            </a:solidFill>
            <a:prstDash val="solid"/>
          </a:ln>
        </p:spPr>
      </p:sp>
      <p:pic>
        <p:nvPicPr>
          <p:cNvPr id="6" name="Image 0" descr="preencoded.png">    </p:cNvPr>
          <p:cNvPicPr>
            <a:picLocks noChangeAspect="1"/>
          </p:cNvPicPr>
          <p:nvPr/>
        </p:nvPicPr>
        <p:blipFill>
          <a:blip r:embed="rId1"/>
          <a:stretch>
            <a:fillRect/>
          </a:stretch>
        </p:blipFill>
        <p:spPr>
          <a:xfrm>
            <a:off x="6657975" y="2200275"/>
            <a:ext cx="2352675" cy="2809875"/>
          </a:xfrm>
          <a:prstGeom prst="rect">
            <a:avLst/>
          </a:prstGeom>
        </p:spPr>
      </p:pic>
      <p:pic>
        <p:nvPicPr>
          <p:cNvPr id="7" name="Image 1" descr="preencoded.png">    </p:cNvPr>
          <p:cNvPicPr>
            <a:picLocks noChangeAspect="1"/>
          </p:cNvPicPr>
          <p:nvPr/>
        </p:nvPicPr>
        <p:blipFill>
          <a:blip r:embed="rId2"/>
          <a:stretch>
            <a:fillRect/>
          </a:stretch>
        </p:blipFill>
        <p:spPr>
          <a:xfrm>
            <a:off x="4657725" y="3538538"/>
            <a:ext cx="3143250" cy="1652588"/>
          </a:xfrm>
          <a:prstGeom prst="rect">
            <a:avLst/>
          </a:prstGeom>
        </p:spPr>
      </p:pic>
      <p:pic>
        <p:nvPicPr>
          <p:cNvPr id="8" name="Image 2" descr="preencoded.png">    </p:cNvPr>
          <p:cNvPicPr>
            <a:picLocks noChangeAspect="1"/>
          </p:cNvPicPr>
          <p:nvPr/>
        </p:nvPicPr>
        <p:blipFill>
          <a:blip r:embed="rId3"/>
          <a:stretch>
            <a:fillRect/>
          </a:stretch>
        </p:blipFill>
        <p:spPr>
          <a:xfrm>
            <a:off x="-338137" y="-600077"/>
            <a:ext cx="3366440" cy="2070646"/>
          </a:xfrm>
          <a:prstGeom prst="rect">
            <a:avLst/>
          </a:prstGeom>
        </p:spPr>
      </p:pic>
      <p:pic>
        <p:nvPicPr>
          <p:cNvPr id="9" name="Image 3" descr="preencoded.png">    </p:cNvPr>
          <p:cNvPicPr>
            <a:picLocks noChangeAspect="1"/>
          </p:cNvPicPr>
          <p:nvPr/>
        </p:nvPicPr>
        <p:blipFill>
          <a:blip r:embed="rId4"/>
          <a:stretch>
            <a:fillRect/>
          </a:stretch>
        </p:blipFill>
        <p:spPr>
          <a:xfrm>
            <a:off x="147638" y="1066798"/>
            <a:ext cx="2996337" cy="2238696"/>
          </a:xfrm>
          <a:prstGeom prst="rect">
            <a:avLst/>
          </a:prstGeom>
        </p:spPr>
      </p:pic>
      <p:pic>
        <p:nvPicPr>
          <p:cNvPr id="10" name="Image 4" descr="preencoded.png">    </p:cNvPr>
          <p:cNvPicPr>
            <a:picLocks noChangeAspect="1"/>
          </p:cNvPicPr>
          <p:nvPr/>
        </p:nvPicPr>
        <p:blipFill>
          <a:blip r:embed="rId5"/>
          <a:stretch>
            <a:fillRect/>
          </a:stretch>
        </p:blipFill>
        <p:spPr>
          <a:xfrm>
            <a:off x="2738438" y="223838"/>
            <a:ext cx="2224088" cy="1690688"/>
          </a:xfrm>
          <a:prstGeom prst="rect">
            <a:avLst/>
          </a:prstGeom>
        </p:spPr>
      </p:pic>
      <p:sp>
        <p:nvSpPr>
          <p:cNvPr id="11" name="Text 4"/>
          <p:cNvSpPr/>
          <p:nvPr/>
        </p:nvSpPr>
        <p:spPr>
          <a:xfrm>
            <a:off x="3952408" y="2257425"/>
            <a:ext cx="1862137" cy="681038"/>
          </a:xfrm>
          <a:prstGeom prst="rect">
            <a:avLst/>
          </a:prstGeom>
          <a:noFill/>
          <a:ln/>
        </p:spPr>
        <p:txBody>
          <a:bodyPr wrap="square" rtlCol="0" anchor="ctr"/>
          <a:lstStyle/>
          <a:p>
            <a:pPr algn="ctr" indent="0" marL="0">
              <a:lnSpc>
                <a:spcPts val="5344"/>
              </a:lnSpc>
              <a:buNone/>
            </a:pPr>
            <a:r>
              <a:rPr lang="en-US" sz="4453" spc="-89" kern="0" dirty="0">
                <a:solidFill>
                  <a:srgbClr val="FFFFFF">
                    <a:alpha val="99000"/>
                  </a:srgbClr>
                </a:solidFill>
                <a:latin typeface="Schoolbell" pitchFamily="34" charset="0"/>
                <a:ea typeface="Schoolbell" pitchFamily="34" charset="-122"/>
                <a:cs typeface="Schoolbell" pitchFamily="34" charset="-120"/>
              </a:rPr>
              <a:t>joytop</a:t>
            </a:r>
            <a:endParaRPr lang="en-US" sz="4453" dirty="0"/>
          </a:p>
        </p:txBody>
      </p:sp>
      <p:sp>
        <p:nvSpPr>
          <p:cNvPr id="12" name="Text 5"/>
          <p:cNvSpPr/>
          <p:nvPr/>
        </p:nvSpPr>
        <p:spPr>
          <a:xfrm>
            <a:off x="3681413" y="3111647"/>
            <a:ext cx="2405063" cy="166688"/>
          </a:xfrm>
          <a:prstGeom prst="rect">
            <a:avLst/>
          </a:prstGeom>
          <a:noFill/>
          <a:ln/>
        </p:spPr>
        <p:txBody>
          <a:bodyPr wrap="square" rtlCol="0" anchor="ctr"/>
          <a:lstStyle/>
          <a:p>
            <a:pPr algn="ctr" indent="0" marL="0">
              <a:lnSpc>
                <a:spcPts val="1299"/>
              </a:lnSpc>
              <a:buNone/>
            </a:pPr>
            <a:r>
              <a:rPr lang="en-US" sz="928" spc="-9" kern="0" dirty="0">
                <a:solidFill>
                  <a:srgbClr val="FFFFFF">
                    <a:alpha val="99000"/>
                  </a:srgbClr>
                </a:solidFill>
                <a:latin typeface="Outfit" pitchFamily="34" charset="0"/>
                <a:ea typeface="Outfit" pitchFamily="34" charset="-122"/>
                <a:cs typeface="Outfit" pitchFamily="34" charset="-120"/>
              </a:rPr>
              <a:t>From Empty Rooms to Iconic Moments</a:t>
            </a:r>
            <a:endParaRPr lang="en-US" sz="928" dirty="0"/>
          </a:p>
        </p:txBody>
      </p:sp>
      <p:sp>
        <p:nvSpPr>
          <p:cNvPr id="13" name="Text 6"/>
          <p:cNvSpPr/>
          <p:nvPr/>
        </p:nvSpPr>
        <p:spPr>
          <a:xfrm>
            <a:off x="347663" y="3300413"/>
            <a:ext cx="3614738" cy="200025"/>
          </a:xfrm>
          <a:prstGeom prst="rect">
            <a:avLst/>
          </a:prstGeom>
          <a:noFill/>
          <a:ln/>
        </p:spPr>
        <p:txBody>
          <a:bodyPr wrap="square" rtlCol="0" anchor="ctr"/>
          <a:lstStyle/>
          <a:p>
            <a:pPr algn="l" indent="0" marL="0">
              <a:lnSpc>
                <a:spcPts val="1575"/>
              </a:lnSpc>
              <a:buNone/>
            </a:pPr>
            <a:r>
              <a:rPr lang="en-US" sz="1125" b="1" dirty="0">
                <a:solidFill>
                  <a:srgbClr val="FFFFFF">
                    <a:alpha val="99000"/>
                  </a:srgbClr>
                </a:solidFill>
                <a:latin typeface="Outfit" pitchFamily="34" charset="0"/>
                <a:ea typeface="Outfit" pitchFamily="34" charset="-122"/>
                <a:cs typeface="Outfit" pitchFamily="34" charset="-120"/>
              </a:rPr>
              <a:t>our mission</a:t>
            </a:r>
            <a:endParaRPr lang="en-US" sz="1125" dirty="0"/>
          </a:p>
        </p:txBody>
      </p:sp>
      <p:sp>
        <p:nvSpPr>
          <p:cNvPr id="14" name="Text 7"/>
          <p:cNvSpPr/>
          <p:nvPr/>
        </p:nvSpPr>
        <p:spPr>
          <a:xfrm>
            <a:off x="395288" y="3619500"/>
            <a:ext cx="3519488" cy="1295400"/>
          </a:xfrm>
          <a:prstGeom prst="rect">
            <a:avLst/>
          </a:prstGeom>
          <a:noFill/>
          <a:ln/>
        </p:spPr>
        <p:txBody>
          <a:bodyPr wrap="square" rtlCol="0" anchor="ctr"/>
          <a:lstStyle/>
          <a:p>
            <a:pPr algn="l" marL="342900" indent="-342900">
              <a:lnSpc>
                <a:spcPts val="1260"/>
              </a:lnSpc>
              <a:buSzPct val="100000"/>
              <a:buChar char="•"/>
            </a:pPr>
            <a:r>
              <a:rPr lang="en-US" sz="900" dirty="0">
                <a:solidFill>
                  <a:srgbClr val="FFFFFF">
                    <a:alpha val="99000"/>
                  </a:srgbClr>
                </a:solidFill>
                <a:latin typeface="Inter" pitchFamily="34" charset="0"/>
                <a:ea typeface="Inter" pitchFamily="34" charset="-122"/>
                <a:cs typeface="Inter" pitchFamily="34" charset="-120"/>
              </a:rPr>
              <a:t>To make event planning in Uzbekistan simple, quick, and secure for all participants.</a:t>
            </a:r>
            <a:endParaRPr lang="en-US" sz="900" dirty="0"/>
          </a:p>
          <a:p>
            <a:pPr algn="l" marL="342900" indent="-342900">
              <a:lnSpc>
                <a:spcPts val="1260"/>
              </a:lnSpc>
              <a:buSzPct val="100000"/>
              <a:buChar char="•"/>
            </a:pPr>
            <a:r>
              <a:rPr lang="en-US" sz="900" dirty="0">
                <a:solidFill>
                  <a:srgbClr val="FFFFFF">
                    <a:alpha val="99000"/>
                  </a:srgbClr>
                </a:solidFill>
                <a:latin typeface="Inter" pitchFamily="34" charset="0"/>
                <a:ea typeface="Inter" pitchFamily="34" charset="-122"/>
                <a:cs typeface="Inter" pitchFamily="34" charset="-120"/>
              </a:rPr>
              <a:t>Streamline the preparation process and strengthen trust between event organizers and venue owners.</a:t>
            </a:r>
            <a:endParaRPr lang="en-US" sz="900" dirty="0"/>
          </a:p>
          <a:p>
            <a:pPr algn="l" marL="342900" indent="-342900">
              <a:lnSpc>
                <a:spcPts val="1260"/>
              </a:lnSpc>
              <a:buSzPct val="100000"/>
              <a:buChar char="•"/>
            </a:pPr>
            <a:r>
              <a:rPr lang="en-US" sz="900" dirty="0">
                <a:solidFill>
                  <a:srgbClr val="FFFFFF">
                    <a:alpha val="99000"/>
                  </a:srgbClr>
                </a:solidFill>
                <a:latin typeface="Inter" pitchFamily="34" charset="0"/>
                <a:ea typeface="Inter" pitchFamily="34" charset="-122"/>
                <a:cs typeface="Inter" pitchFamily="34" charset="-120"/>
              </a:rPr>
              <a:t>Promote a culture of events by offering a platform that enables users to create memorable and impactful experiences.</a:t>
            </a:r>
            <a:endParaRPr lang="en-US" sz="900" dirty="0"/>
          </a:p>
          <a:p>
            <a:pPr algn="l" marL="342900" indent="-342900">
              <a:lnSpc>
                <a:spcPts val="1260"/>
              </a:lnSpc>
              <a:buSzPct val="100000"/>
              <a:buChar char="•"/>
            </a:pPr>
            <a:r>
              <a:rPr lang="en-US" sz="900" dirty="0">
                <a:solidFill>
                  <a:srgbClr val="FFFFFF">
                    <a:alpha val="99000"/>
                  </a:srgbClr>
                </a:solidFill>
                <a:latin typeface="Inter" pitchFamily="34" charset="0"/>
                <a:ea typeface="Inter" pitchFamily="34" charset="-122"/>
                <a:cs typeface="Inter" pitchFamily="34" charset="-120"/>
              </a:rPr>
              <a:t>Bringing together </a:t>
            </a:r>
            <a:pPr algn="l" indent="0" marL="0">
              <a:lnSpc>
                <a:spcPts val="1260"/>
              </a:lnSpc>
              <a:buNone/>
            </a:pPr>
            <a:r>
              <a:rPr lang="en-US" sz="900" b="1" dirty="0">
                <a:solidFill>
                  <a:srgbClr val="FFFFFF">
                    <a:alpha val="99000"/>
                  </a:srgbClr>
                </a:solidFill>
                <a:latin typeface="Inter" pitchFamily="34" charset="0"/>
                <a:ea typeface="Inter" pitchFamily="34" charset="-122"/>
                <a:cs typeface="Inter" pitchFamily="34" charset="-120"/>
              </a:rPr>
              <a:t>culture</a:t>
            </a:r>
            <a:pPr algn="l" indent="0" marL="0">
              <a:lnSpc>
                <a:spcPts val="1260"/>
              </a:lnSpc>
              <a:buNone/>
            </a:pPr>
            <a:r>
              <a:rPr lang="en-US" sz="900" dirty="0">
                <a:solidFill>
                  <a:srgbClr val="FFFFFF">
                    <a:alpha val="99000"/>
                  </a:srgbClr>
                </a:solidFill>
                <a:latin typeface="Inter" pitchFamily="34" charset="0"/>
                <a:ea typeface="Inter" pitchFamily="34" charset="-122"/>
                <a:cs typeface="Inter" pitchFamily="34" charset="-120"/>
              </a:rPr>
              <a:t> and </a:t>
            </a:r>
            <a:pPr algn="l" indent="0" marL="0">
              <a:lnSpc>
                <a:spcPts val="1260"/>
              </a:lnSpc>
              <a:buNone/>
            </a:pPr>
            <a:r>
              <a:rPr lang="en-US" sz="900" b="1" dirty="0">
                <a:solidFill>
                  <a:srgbClr val="FFFFFF">
                    <a:alpha val="99000"/>
                  </a:srgbClr>
                </a:solidFill>
                <a:latin typeface="Inter" pitchFamily="34" charset="0"/>
                <a:ea typeface="Inter" pitchFamily="34" charset="-122"/>
                <a:cs typeface="Inter" pitchFamily="34" charset="-120"/>
              </a:rPr>
              <a:t>community</a:t>
            </a:r>
            <a:pPr algn="l" indent="0" marL="0">
              <a:lnSpc>
                <a:spcPts val="1260"/>
              </a:lnSpc>
              <a:buNone/>
            </a:pPr>
            <a:r>
              <a:rPr lang="en-US" sz="900" dirty="0">
                <a:solidFill>
                  <a:srgbClr val="FFFFFF">
                    <a:alpha val="99000"/>
                  </a:srgbClr>
                </a:solidFill>
                <a:latin typeface="Inter" pitchFamily="34" charset="0"/>
                <a:ea typeface="Inter" pitchFamily="34" charset="-122"/>
                <a:cs typeface="Inter" pitchFamily="34" charset="-120"/>
              </a:rPr>
              <a:t>.</a:t>
            </a:r>
            <a:endParaRPr lang="en-US" sz="900" dirty="0"/>
          </a:p>
        </p:txBody>
      </p:sp>
      <p:sp>
        <p:nvSpPr>
          <p:cNvPr id="15" name="Text 8"/>
          <p:cNvSpPr/>
          <p:nvPr/>
        </p:nvSpPr>
        <p:spPr>
          <a:xfrm>
            <a:off x="5629275" y="504825"/>
            <a:ext cx="3743325" cy="200025"/>
          </a:xfrm>
          <a:prstGeom prst="rect">
            <a:avLst/>
          </a:prstGeom>
          <a:noFill/>
          <a:ln/>
        </p:spPr>
        <p:txBody>
          <a:bodyPr wrap="square" rtlCol="0" anchor="ctr"/>
          <a:lstStyle/>
          <a:p>
            <a:pPr algn="l" indent="0" marL="0">
              <a:lnSpc>
                <a:spcPts val="1575"/>
              </a:lnSpc>
              <a:buNone/>
            </a:pPr>
            <a:r>
              <a:rPr lang="en-US" sz="1125" dirty="0">
                <a:solidFill>
                  <a:srgbClr val="FFFFFF">
                    <a:alpha val="99000"/>
                  </a:srgbClr>
                </a:solidFill>
                <a:latin typeface="Outfit" pitchFamily="34" charset="0"/>
                <a:ea typeface="Outfit" pitchFamily="34" charset="-122"/>
                <a:cs typeface="Outfit" pitchFamily="34" charset="-120"/>
              </a:rPr>
              <a:t>positioning</a:t>
            </a:r>
            <a:endParaRPr lang="en-US" sz="1125" dirty="0"/>
          </a:p>
        </p:txBody>
      </p:sp>
      <p:sp>
        <p:nvSpPr>
          <p:cNvPr id="16" name="Text 9"/>
          <p:cNvSpPr/>
          <p:nvPr/>
        </p:nvSpPr>
        <p:spPr>
          <a:xfrm>
            <a:off x="5676900" y="847725"/>
            <a:ext cx="3648075" cy="971550"/>
          </a:xfrm>
          <a:prstGeom prst="rect">
            <a:avLst/>
          </a:prstGeom>
          <a:noFill/>
          <a:ln/>
        </p:spPr>
        <p:txBody>
          <a:bodyPr wrap="square" rtlCol="0" anchor="ctr"/>
          <a:lstStyle/>
          <a:p>
            <a:pPr algn="l" marL="342900" indent="-342900">
              <a:lnSpc>
                <a:spcPts val="1260"/>
              </a:lnSpc>
              <a:buSzPct val="100000"/>
              <a:buChar char="•"/>
            </a:pPr>
            <a:r>
              <a:rPr lang="en-US" sz="900" dirty="0">
                <a:solidFill>
                  <a:srgbClr val="FFFFFF">
                    <a:alpha val="99000"/>
                  </a:srgbClr>
                </a:solidFill>
                <a:latin typeface="Inter" pitchFamily="34" charset="0"/>
                <a:ea typeface="Inter" pitchFamily="34" charset="-122"/>
                <a:cs typeface="Inter" pitchFamily="34" charset="-120"/>
              </a:rPr>
              <a:t>We’re building a platform that brings event organizers and venue owners together, offering a </a:t>
            </a:r>
            <a:pPr algn="l" indent="0" marL="0">
              <a:lnSpc>
                <a:spcPts val="1260"/>
              </a:lnSpc>
              <a:buNone/>
            </a:pPr>
            <a:r>
              <a:rPr lang="en-US" sz="900" b="1" dirty="0">
                <a:solidFill>
                  <a:srgbClr val="FFFFFF">
                    <a:alpha val="99000"/>
                  </a:srgbClr>
                </a:solidFill>
                <a:latin typeface="Inter" pitchFamily="34" charset="0"/>
                <a:ea typeface="Inter" pitchFamily="34" charset="-122"/>
                <a:cs typeface="Inter" pitchFamily="34" charset="-120"/>
              </a:rPr>
              <a:t>simple</a:t>
            </a:r>
            <a:pPr algn="l" indent="0" marL="0">
              <a:lnSpc>
                <a:spcPts val="1260"/>
              </a:lnSpc>
              <a:buNone/>
            </a:pPr>
            <a:r>
              <a:rPr lang="en-US" sz="900" dirty="0">
                <a:solidFill>
                  <a:srgbClr val="FFFFFF">
                    <a:alpha val="99000"/>
                  </a:srgbClr>
                </a:solidFill>
                <a:latin typeface="Inter" pitchFamily="34" charset="0"/>
                <a:ea typeface="Inter" pitchFamily="34" charset="-122"/>
                <a:cs typeface="Inter" pitchFamily="34" charset="-120"/>
              </a:rPr>
              <a:t>, </a:t>
            </a:r>
            <a:pPr algn="l" indent="0" marL="0">
              <a:lnSpc>
                <a:spcPts val="1260"/>
              </a:lnSpc>
              <a:buNone/>
            </a:pPr>
            <a:r>
              <a:rPr lang="en-US" sz="900" b="1" dirty="0">
                <a:solidFill>
                  <a:srgbClr val="FFFFFF">
                    <a:alpha val="99000"/>
                  </a:srgbClr>
                </a:solidFill>
                <a:latin typeface="Inter" pitchFamily="34" charset="0"/>
                <a:ea typeface="Inter" pitchFamily="34" charset="-122"/>
                <a:cs typeface="Inter" pitchFamily="34" charset="-120"/>
              </a:rPr>
              <a:t>secure</a:t>
            </a:r>
            <a:pPr algn="l" indent="0" marL="0">
              <a:lnSpc>
                <a:spcPts val="1260"/>
              </a:lnSpc>
              <a:buNone/>
            </a:pPr>
            <a:r>
              <a:rPr lang="en-US" sz="900" dirty="0">
                <a:solidFill>
                  <a:srgbClr val="FFFFFF">
                    <a:alpha val="99000"/>
                  </a:srgbClr>
                </a:solidFill>
                <a:latin typeface="Inter" pitchFamily="34" charset="0"/>
                <a:ea typeface="Inter" pitchFamily="34" charset="-122"/>
                <a:cs typeface="Inter" pitchFamily="34" charset="-120"/>
              </a:rPr>
              <a:t> service for booking and event planning. </a:t>
            </a:r>
            <a:endParaRPr lang="en-US" sz="900" dirty="0"/>
          </a:p>
          <a:p>
            <a:pPr algn="l" marL="342900" indent="-342900">
              <a:lnSpc>
                <a:spcPts val="1260"/>
              </a:lnSpc>
              <a:buSzPct val="100000"/>
              <a:buChar char="•"/>
            </a:pPr>
            <a:r>
              <a:rPr lang="en-US" sz="900" dirty="0">
                <a:solidFill>
                  <a:srgbClr val="FFFFFF">
                    <a:alpha val="99000"/>
                  </a:srgbClr>
                </a:solidFill>
                <a:latin typeface="Inter" pitchFamily="34" charset="0"/>
                <a:ea typeface="Inter" pitchFamily="34" charset="-122"/>
                <a:cs typeface="Inter" pitchFamily="34" charset="-120"/>
              </a:rPr>
              <a:t>By introducing innovative features, we aim to lead the market in safe event booking and create a space for creativity and collaboration.</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2025-05-07T20:48:02Z</dcterms:created>
  <dcterms:modified xsi:type="dcterms:W3CDTF">2025-05-07T20:48:02Z</dcterms:modified>
</cp:coreProperties>
</file>